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05" r:id="rId1"/>
  </p:sldMasterIdLst>
  <p:notesMasterIdLst>
    <p:notesMasterId r:id="rId56"/>
  </p:notesMasterIdLst>
  <p:handoutMasterIdLst>
    <p:handoutMasterId r:id="rId57"/>
  </p:handoutMasterIdLst>
  <p:sldIdLst>
    <p:sldId id="379" r:id="rId2"/>
    <p:sldId id="380" r:id="rId3"/>
    <p:sldId id="381" r:id="rId4"/>
    <p:sldId id="382" r:id="rId5"/>
    <p:sldId id="383" r:id="rId6"/>
    <p:sldId id="384" r:id="rId7"/>
    <p:sldId id="396" r:id="rId8"/>
    <p:sldId id="397" r:id="rId9"/>
    <p:sldId id="398" r:id="rId10"/>
    <p:sldId id="399" r:id="rId11"/>
    <p:sldId id="273" r:id="rId12"/>
    <p:sldId id="402" r:id="rId13"/>
    <p:sldId id="403" r:id="rId14"/>
    <p:sldId id="404" r:id="rId15"/>
    <p:sldId id="405" r:id="rId16"/>
    <p:sldId id="400" r:id="rId17"/>
    <p:sldId id="274" r:id="rId18"/>
    <p:sldId id="385" r:id="rId19"/>
    <p:sldId id="386" r:id="rId20"/>
    <p:sldId id="388" r:id="rId21"/>
    <p:sldId id="401" r:id="rId22"/>
    <p:sldId id="391" r:id="rId23"/>
    <p:sldId id="392" r:id="rId24"/>
    <p:sldId id="393" r:id="rId25"/>
    <p:sldId id="394" r:id="rId26"/>
    <p:sldId id="395" r:id="rId27"/>
    <p:sldId id="406" r:id="rId28"/>
    <p:sldId id="425" r:id="rId29"/>
    <p:sldId id="426" r:id="rId30"/>
    <p:sldId id="407" r:id="rId31"/>
    <p:sldId id="439" r:id="rId32"/>
    <p:sldId id="315" r:id="rId33"/>
    <p:sldId id="316" r:id="rId34"/>
    <p:sldId id="317" r:id="rId35"/>
    <p:sldId id="318" r:id="rId36"/>
    <p:sldId id="319" r:id="rId37"/>
    <p:sldId id="436" r:id="rId38"/>
    <p:sldId id="437" r:id="rId39"/>
    <p:sldId id="438" r:id="rId40"/>
    <p:sldId id="320" r:id="rId41"/>
    <p:sldId id="435" r:id="rId42"/>
    <p:sldId id="408" r:id="rId43"/>
    <p:sldId id="409" r:id="rId44"/>
    <p:sldId id="427" r:id="rId45"/>
    <p:sldId id="428" r:id="rId46"/>
    <p:sldId id="431" r:id="rId47"/>
    <p:sldId id="432" r:id="rId48"/>
    <p:sldId id="429" r:id="rId49"/>
    <p:sldId id="441" r:id="rId50"/>
    <p:sldId id="440" r:id="rId51"/>
    <p:sldId id="442" r:id="rId52"/>
    <p:sldId id="477" r:id="rId53"/>
    <p:sldId id="456" r:id="rId54"/>
    <p:sldId id="457" r:id="rId55"/>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Arial"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6BA"/>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376" autoAdjust="0"/>
  </p:normalViewPr>
  <p:slideViewPr>
    <p:cSldViewPr>
      <p:cViewPr varScale="1">
        <p:scale>
          <a:sx n="154" d="100"/>
          <a:sy n="154" d="100"/>
        </p:scale>
        <p:origin x="-300" y="-90"/>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51" d="100"/>
          <a:sy n="51" d="100"/>
        </p:scale>
        <p:origin x="2692"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pPr>
              <a:defRPr/>
            </a:pPr>
            <a:fld id="{8E87BEBA-E0E4-4C0C-9615-8B30E27C6C86}" type="datetimeFigureOut">
              <a:rPr lang="zh-CN" altLang="en-US"/>
              <a:pPr>
                <a:defRPr/>
              </a:pPr>
              <a:t>2021-9-17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54118A1-BECF-403D-997C-570CA6F6C92F}" type="slidenum">
              <a:rPr lang="zh-CN" altLang="en-US"/>
              <a:pPr/>
              <a:t>‹#›</a:t>
            </a:fld>
            <a:endParaRPr lang="zh-CN" altLang="en-US"/>
          </a:p>
        </p:txBody>
      </p:sp>
    </p:spTree>
    <p:extLst>
      <p:ext uri="{BB962C8B-B14F-4D97-AF65-F5344CB8AC3E}">
        <p14:creationId xmlns:p14="http://schemas.microsoft.com/office/powerpoint/2010/main" val="12937024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pPr>
              <a:defRPr/>
            </a:pPr>
            <a:fld id="{1961B1D3-60FC-4838-8B50-CA31297C5D74}" type="datetimeFigureOut">
              <a:rPr lang="zh-CN" altLang="en-US"/>
              <a:pPr>
                <a:defRPr/>
              </a:pPr>
              <a:t>2021-9-17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399B0017-1CED-406A-8E89-70E32ADEE87D}" type="slidenum">
              <a:rPr lang="zh-CN" altLang="en-US"/>
              <a:pPr/>
              <a:t>‹#›</a:t>
            </a:fld>
            <a:endParaRPr lang="zh-CN" altLang="en-US"/>
          </a:p>
        </p:txBody>
      </p:sp>
    </p:spTree>
    <p:extLst>
      <p:ext uri="{BB962C8B-B14F-4D97-AF65-F5344CB8AC3E}">
        <p14:creationId xmlns:p14="http://schemas.microsoft.com/office/powerpoint/2010/main" val="106329420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ultimate</a:t>
            </a:r>
          </a:p>
          <a:p>
            <a:pPr fontAlgn="ctr"/>
            <a:r>
              <a:rPr lang="zh-CN" altLang="en-US" sz="1200" b="0" i="0" kern="1200" dirty="0" smtClean="0">
                <a:solidFill>
                  <a:schemeClr val="tx1"/>
                </a:solidFill>
                <a:effectLst/>
                <a:latin typeface="+mn-lt"/>
                <a:ea typeface="+mn-ea"/>
                <a:cs typeface="+mn-cs"/>
              </a:rPr>
              <a:t>英 </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ʌltɪmət</a:t>
            </a:r>
            <a:r>
              <a:rPr lang="en-US" altLang="zh-CN" sz="1200" b="0" i="0" kern="1200" dirty="0" smtClean="0">
                <a:solidFill>
                  <a:schemeClr val="tx1"/>
                </a:solidFill>
                <a:effectLst/>
                <a:latin typeface="+mn-lt"/>
                <a:ea typeface="+mn-ea"/>
                <a:cs typeface="+mn-cs"/>
              </a:rPr>
              <a:t>/</a:t>
            </a:r>
          </a:p>
          <a:p>
            <a:pPr fontAlgn="ct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美 </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ʌltɪmət</a:t>
            </a:r>
            <a:r>
              <a:rPr lang="en-US" altLang="zh-CN"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adj. </a:t>
            </a:r>
            <a:r>
              <a:rPr lang="zh-CN" altLang="en-US" sz="1200" b="0" i="0" kern="1200" dirty="0" smtClean="0">
                <a:solidFill>
                  <a:schemeClr val="tx1"/>
                </a:solidFill>
                <a:effectLst/>
                <a:latin typeface="+mn-lt"/>
                <a:ea typeface="+mn-ea"/>
                <a:cs typeface="+mn-cs"/>
              </a:rPr>
              <a:t>最终的；极限的；根本的</a:t>
            </a:r>
          </a:p>
          <a:p>
            <a:r>
              <a:rPr lang="en-US" altLang="zh-CN" sz="1200" b="0" i="0" kern="1200" dirty="0" smtClean="0">
                <a:solidFill>
                  <a:schemeClr val="tx1"/>
                </a:solidFill>
                <a:effectLst/>
                <a:latin typeface="+mn-lt"/>
                <a:ea typeface="+mn-ea"/>
                <a:cs typeface="+mn-cs"/>
              </a:rPr>
              <a:t>n. </a:t>
            </a:r>
            <a:r>
              <a:rPr lang="zh-CN" altLang="en-US" sz="1200" b="0" i="0" kern="1200" dirty="0" smtClean="0">
                <a:solidFill>
                  <a:schemeClr val="tx1"/>
                </a:solidFill>
                <a:effectLst/>
                <a:latin typeface="+mn-lt"/>
                <a:ea typeface="+mn-ea"/>
                <a:cs typeface="+mn-cs"/>
              </a:rPr>
              <a:t>终极；根本；基本原则</a:t>
            </a:r>
          </a:p>
          <a:p>
            <a:endParaRPr lang="zh-CN" altLang="en-US" dirty="0"/>
          </a:p>
        </p:txBody>
      </p:sp>
      <p:sp>
        <p:nvSpPr>
          <p:cNvPr id="4" name="灯片编号占位符 3"/>
          <p:cNvSpPr>
            <a:spLocks noGrp="1"/>
          </p:cNvSpPr>
          <p:nvPr>
            <p:ph type="sldNum" sz="quarter" idx="10"/>
          </p:nvPr>
        </p:nvSpPr>
        <p:spPr/>
        <p:txBody>
          <a:bodyPr/>
          <a:lstStyle/>
          <a:p>
            <a:fld id="{399B0017-1CED-406A-8E89-70E32ADEE87D}" type="slidenum">
              <a:rPr lang="zh-CN" altLang="en-US" smtClean="0"/>
              <a:pPr/>
              <a:t>2</a:t>
            </a:fld>
            <a:endParaRPr lang="zh-CN" altLang="en-US"/>
          </a:p>
        </p:txBody>
      </p:sp>
    </p:spTree>
    <p:extLst>
      <p:ext uri="{BB962C8B-B14F-4D97-AF65-F5344CB8AC3E}">
        <p14:creationId xmlns:p14="http://schemas.microsoft.com/office/powerpoint/2010/main" val="1856523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IoC</a:t>
            </a:r>
            <a:r>
              <a:rPr lang="en-US" altLang="zh-CN" dirty="0" smtClean="0"/>
              <a:t> = Inversion</a:t>
            </a:r>
            <a:r>
              <a:rPr lang="en-US" altLang="zh-CN" baseline="0" dirty="0" smtClean="0"/>
              <a:t> of Control</a:t>
            </a:r>
            <a:endParaRPr lang="en-US" altLang="zh-CN" dirty="0" smtClean="0"/>
          </a:p>
          <a:p>
            <a:r>
              <a:rPr lang="en-US" altLang="zh-CN" dirty="0" smtClean="0"/>
              <a:t>IOC</a:t>
            </a:r>
            <a:r>
              <a:rPr lang="zh-CN" altLang="en-US" dirty="0" smtClean="0"/>
              <a:t>，可比喻为我们需要住房，可找开发商或房屋中介，不用自己直接去建房，买来或租来用即可。</a:t>
            </a:r>
            <a:endParaRPr lang="zh-CN" altLang="en-US" dirty="0"/>
          </a:p>
        </p:txBody>
      </p:sp>
      <p:sp>
        <p:nvSpPr>
          <p:cNvPr id="4" name="灯片编号占位符 3"/>
          <p:cNvSpPr>
            <a:spLocks noGrp="1"/>
          </p:cNvSpPr>
          <p:nvPr>
            <p:ph type="sldNum" sz="quarter" idx="10"/>
          </p:nvPr>
        </p:nvSpPr>
        <p:spPr/>
        <p:txBody>
          <a:bodyPr/>
          <a:lstStyle/>
          <a:p>
            <a:fld id="{399B0017-1CED-406A-8E89-70E32ADEE87D}" type="slidenum">
              <a:rPr lang="zh-CN" altLang="en-US" smtClean="0"/>
              <a:pPr/>
              <a:t>43</a:t>
            </a:fld>
            <a:endParaRPr lang="zh-CN" altLang="en-US"/>
          </a:p>
        </p:txBody>
      </p:sp>
    </p:spTree>
    <p:extLst>
      <p:ext uri="{BB962C8B-B14F-4D97-AF65-F5344CB8AC3E}">
        <p14:creationId xmlns:p14="http://schemas.microsoft.com/office/powerpoint/2010/main" val="3195493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a:t>
            </a:r>
            <a:r>
              <a:rPr lang="en-US" altLang="zh-CN" dirty="0" err="1" smtClean="0"/>
              <a:t>IoC</a:t>
            </a:r>
            <a:r>
              <a:rPr lang="zh-CN" altLang="en-US" baseline="0" dirty="0" smtClean="0"/>
              <a:t>中把所有的对象都称为</a:t>
            </a:r>
            <a:r>
              <a:rPr lang="en-US" altLang="zh-CN" baseline="0" dirty="0" smtClean="0"/>
              <a:t>Bean</a:t>
            </a:r>
            <a:r>
              <a:rPr lang="zh-CN" altLang="en-US" baseline="0" dirty="0" smtClean="0"/>
              <a:t>。</a:t>
            </a:r>
            <a:endParaRPr lang="en-US" altLang="zh-CN" baseline="0" dirty="0" smtClean="0"/>
          </a:p>
          <a:p>
            <a:r>
              <a:rPr lang="en-US" altLang="zh-CN" baseline="0" dirty="0" smtClean="0"/>
              <a:t>Spring</a:t>
            </a:r>
            <a:r>
              <a:rPr lang="zh-CN" altLang="en-US" baseline="0" dirty="0" smtClean="0"/>
              <a:t>对</a:t>
            </a:r>
            <a:r>
              <a:rPr lang="en-US" altLang="zh-CN" baseline="0" dirty="0" smtClean="0"/>
              <a:t>Bean</a:t>
            </a:r>
            <a:r>
              <a:rPr lang="zh-CN" altLang="en-US" baseline="0" dirty="0" smtClean="0"/>
              <a:t>的使用有</a:t>
            </a:r>
            <a:r>
              <a:rPr lang="en-US" altLang="zh-CN" baseline="0" dirty="0" smtClean="0"/>
              <a:t>2</a:t>
            </a:r>
            <a:r>
              <a:rPr lang="zh-CN" altLang="en-US" baseline="0" dirty="0" smtClean="0"/>
              <a:t>种方式</a:t>
            </a:r>
            <a:r>
              <a:rPr lang="zh-CN" altLang="en-US" baseline="0" dirty="0" smtClean="0">
                <a:sym typeface="Wingdings" panose="05000000000000000000" pitchFamily="2" charset="2"/>
              </a:rPr>
              <a:t>：（</a:t>
            </a:r>
            <a:r>
              <a:rPr lang="en-US" altLang="zh-CN" baseline="0" dirty="0" smtClean="0">
                <a:sym typeface="Wingdings" panose="05000000000000000000" pitchFamily="2" charset="2"/>
              </a:rPr>
              <a:t>1</a:t>
            </a:r>
            <a:r>
              <a:rPr lang="zh-CN" altLang="en-US" baseline="0" dirty="0" smtClean="0">
                <a:sym typeface="Wingdings" panose="05000000000000000000" pitchFamily="2" charset="2"/>
              </a:rPr>
              <a:t>）基于</a:t>
            </a:r>
            <a:r>
              <a:rPr lang="en-US" altLang="zh-CN" baseline="0" dirty="0" smtClean="0">
                <a:sym typeface="Wingdings" panose="05000000000000000000" pitchFamily="2" charset="2"/>
              </a:rPr>
              <a:t>xml</a:t>
            </a:r>
            <a:r>
              <a:rPr lang="zh-CN" altLang="en-US" baseline="0" dirty="0" smtClean="0">
                <a:sym typeface="Wingdings" panose="05000000000000000000" pitchFamily="2" charset="2"/>
              </a:rPr>
              <a:t>的配置；（</a:t>
            </a:r>
            <a:r>
              <a:rPr lang="en-US" altLang="zh-CN" baseline="0" dirty="0" smtClean="0">
                <a:sym typeface="Wingdings" panose="05000000000000000000" pitchFamily="2" charset="2"/>
              </a:rPr>
              <a:t>2</a:t>
            </a:r>
            <a:r>
              <a:rPr lang="zh-CN" altLang="en-US" baseline="0" dirty="0" smtClean="0">
                <a:sym typeface="Wingdings" panose="05000000000000000000" pitchFamily="2" charset="2"/>
              </a:rPr>
              <a:t>）注解。</a:t>
            </a:r>
            <a:endParaRPr lang="en-US" altLang="zh-CN" baseline="0" dirty="0" smtClean="0">
              <a:sym typeface="Wingdings" panose="05000000000000000000" pitchFamily="2" charset="2"/>
            </a:endParaRPr>
          </a:p>
          <a:p>
            <a:r>
              <a:rPr lang="en-US" altLang="zh-CN" baseline="0" dirty="0" smtClean="0">
                <a:sym typeface="Wingdings" panose="05000000000000000000" pitchFamily="2" charset="2"/>
              </a:rPr>
              <a:t>Id</a:t>
            </a:r>
            <a:r>
              <a:rPr lang="zh-CN" altLang="en-US" baseline="0" dirty="0" smtClean="0">
                <a:sym typeface="Wingdings" panose="05000000000000000000" pitchFamily="2" charset="2"/>
              </a:rPr>
              <a:t>是对</a:t>
            </a:r>
            <a:r>
              <a:rPr lang="en-US" altLang="zh-CN" baseline="0" dirty="0" smtClean="0">
                <a:sym typeface="Wingdings" panose="05000000000000000000" pitchFamily="2" charset="2"/>
              </a:rPr>
              <a:t>Bean</a:t>
            </a:r>
            <a:r>
              <a:rPr lang="zh-CN" altLang="en-US" baseline="0" dirty="0" smtClean="0">
                <a:sym typeface="Wingdings" panose="05000000000000000000" pitchFamily="2" charset="2"/>
              </a:rPr>
              <a:t>的唯一标识。</a:t>
            </a:r>
            <a:endParaRPr lang="zh-CN" altLang="en-US" dirty="0"/>
          </a:p>
        </p:txBody>
      </p:sp>
      <p:sp>
        <p:nvSpPr>
          <p:cNvPr id="4" name="灯片编号占位符 3"/>
          <p:cNvSpPr>
            <a:spLocks noGrp="1"/>
          </p:cNvSpPr>
          <p:nvPr>
            <p:ph type="sldNum" sz="quarter" idx="10"/>
          </p:nvPr>
        </p:nvSpPr>
        <p:spPr/>
        <p:txBody>
          <a:bodyPr/>
          <a:lstStyle/>
          <a:p>
            <a:fld id="{399B0017-1CED-406A-8E89-70E32ADEE87D}" type="slidenum">
              <a:rPr lang="zh-CN" altLang="en-US" smtClean="0"/>
              <a:pPr/>
              <a:t>45</a:t>
            </a:fld>
            <a:endParaRPr lang="zh-CN" altLang="en-US"/>
          </a:p>
        </p:txBody>
      </p:sp>
    </p:spTree>
    <p:extLst>
      <p:ext uri="{BB962C8B-B14F-4D97-AF65-F5344CB8AC3E}">
        <p14:creationId xmlns:p14="http://schemas.microsoft.com/office/powerpoint/2010/main" val="1299363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Spring</a:t>
            </a:r>
            <a:r>
              <a:rPr lang="zh-CN" altLang="en-US" dirty="0" smtClean="0"/>
              <a:t>远远不止在企业应用的使用，它在：物联网的用应用等等都</a:t>
            </a:r>
            <a:r>
              <a:rPr lang="zh-CN" altLang="en-US" baseline="0" dirty="0" smtClean="0"/>
              <a:t>大规模地用到这个框架。</a:t>
            </a:r>
            <a:endParaRPr lang="en-US" altLang="zh-CN" baseline="0" dirty="0" smtClean="0"/>
          </a:p>
          <a:p>
            <a:r>
              <a:rPr lang="zh-CN" altLang="en-US" baseline="0" dirty="0" smtClean="0"/>
              <a:t>目前，</a:t>
            </a:r>
            <a:r>
              <a:rPr lang="en-US" altLang="zh-CN" baseline="0" dirty="0" smtClean="0"/>
              <a:t>Spring</a:t>
            </a:r>
            <a:r>
              <a:rPr lang="zh-CN" altLang="en-US" baseline="0" dirty="0" smtClean="0"/>
              <a:t>框架是</a:t>
            </a:r>
            <a:r>
              <a:rPr lang="en-US" altLang="zh-CN" baseline="0" dirty="0" smtClean="0"/>
              <a:t>Java</a:t>
            </a:r>
            <a:r>
              <a:rPr lang="zh-CN" altLang="en-US" baseline="0" dirty="0" smtClean="0"/>
              <a:t>开源界最活跃的框架。</a:t>
            </a:r>
            <a:endParaRPr lang="en-US" altLang="zh-CN" baseline="0" dirty="0" smtClean="0"/>
          </a:p>
          <a:p>
            <a:r>
              <a:rPr lang="en-US" altLang="zh-CN" baseline="0" dirty="0" smtClean="0"/>
              <a:t>Spring</a:t>
            </a:r>
            <a:r>
              <a:rPr lang="zh-CN" altLang="en-US" baseline="0" dirty="0" smtClean="0"/>
              <a:t>在诞生到现在，它的外缘伸得很大，包括它核心的框架，</a:t>
            </a:r>
            <a:r>
              <a:rPr lang="en-US" altLang="zh-CN" baseline="0" dirty="0" smtClean="0"/>
              <a:t>security</a:t>
            </a:r>
            <a:r>
              <a:rPr lang="zh-CN" altLang="en-US" baseline="0" dirty="0" smtClean="0"/>
              <a:t>，</a:t>
            </a:r>
            <a:r>
              <a:rPr lang="en-US" altLang="zh-CN" baseline="0" dirty="0" err="1" smtClean="0"/>
              <a:t>webflow</a:t>
            </a:r>
            <a:r>
              <a:rPr lang="zh-CN" altLang="en-US" baseline="0" dirty="0" smtClean="0"/>
              <a:t>，也就是说：</a:t>
            </a:r>
            <a:r>
              <a:rPr lang="en-US" altLang="zh-CN" baseline="0" dirty="0" smtClean="0"/>
              <a:t>Spring</a:t>
            </a:r>
            <a:r>
              <a:rPr lang="zh-CN" altLang="en-US" baseline="0" dirty="0" smtClean="0"/>
              <a:t>是一个宠大的家族。</a:t>
            </a:r>
            <a:endParaRPr lang="zh-CN" altLang="en-US" dirty="0"/>
          </a:p>
        </p:txBody>
      </p:sp>
      <p:sp>
        <p:nvSpPr>
          <p:cNvPr id="4" name="灯片编号占位符 3"/>
          <p:cNvSpPr>
            <a:spLocks noGrp="1"/>
          </p:cNvSpPr>
          <p:nvPr>
            <p:ph type="sldNum" sz="quarter" idx="10"/>
          </p:nvPr>
        </p:nvSpPr>
        <p:spPr/>
        <p:txBody>
          <a:bodyPr/>
          <a:lstStyle/>
          <a:p>
            <a:fld id="{399B0017-1CED-406A-8E89-70E32ADEE87D}" type="slidenum">
              <a:rPr lang="zh-CN" altLang="en-US" smtClean="0"/>
              <a:pPr/>
              <a:t>11</a:t>
            </a:fld>
            <a:endParaRPr lang="zh-CN" altLang="en-US"/>
          </a:p>
        </p:txBody>
      </p:sp>
    </p:spTree>
    <p:extLst>
      <p:ext uri="{BB962C8B-B14F-4D97-AF65-F5344CB8AC3E}">
        <p14:creationId xmlns:p14="http://schemas.microsoft.com/office/powerpoint/2010/main" val="287552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控制反转是什么呢？</a:t>
            </a:r>
            <a:endParaRPr lang="en-US" altLang="zh-CN" dirty="0" smtClean="0"/>
          </a:p>
          <a:p>
            <a:r>
              <a:rPr lang="zh-CN" altLang="en-US" dirty="0" smtClean="0"/>
              <a:t>实质是将控制权交出去，然而的使用中直接得到这样的对象。</a:t>
            </a:r>
            <a:endParaRPr lang="zh-CN" altLang="en-US" dirty="0"/>
          </a:p>
        </p:txBody>
      </p:sp>
      <p:sp>
        <p:nvSpPr>
          <p:cNvPr id="4" name="灯片编号占位符 3"/>
          <p:cNvSpPr>
            <a:spLocks noGrp="1"/>
          </p:cNvSpPr>
          <p:nvPr>
            <p:ph type="sldNum" sz="quarter" idx="10"/>
          </p:nvPr>
        </p:nvSpPr>
        <p:spPr/>
        <p:txBody>
          <a:bodyPr/>
          <a:lstStyle/>
          <a:p>
            <a:fld id="{399B0017-1CED-406A-8E89-70E32ADEE87D}" type="slidenum">
              <a:rPr lang="zh-CN" altLang="en-US" smtClean="0"/>
              <a:pPr/>
              <a:t>12</a:t>
            </a:fld>
            <a:endParaRPr lang="zh-CN" altLang="en-US"/>
          </a:p>
        </p:txBody>
      </p:sp>
    </p:spTree>
    <p:extLst>
      <p:ext uri="{BB962C8B-B14F-4D97-AF65-F5344CB8AC3E}">
        <p14:creationId xmlns:p14="http://schemas.microsoft.com/office/powerpoint/2010/main" val="939981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auditing</a:t>
            </a:r>
          </a:p>
          <a:p>
            <a:pPr fontAlgn="ctr"/>
            <a:r>
              <a:rPr lang="zh-CN" altLang="en-US" sz="1200" b="0" i="0" kern="1200" dirty="0" smtClean="0">
                <a:solidFill>
                  <a:schemeClr val="tx1"/>
                </a:solidFill>
                <a:effectLst/>
                <a:latin typeface="+mn-lt"/>
                <a:ea typeface="+mn-ea"/>
                <a:cs typeface="+mn-cs"/>
              </a:rPr>
              <a:t>英 </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ɔːdɪtɪŋ</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a:t>
            </a:r>
          </a:p>
          <a:p>
            <a:pPr fontAlgn="ct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美 </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ɔːdɪtɪŋ</a:t>
            </a:r>
            <a:r>
              <a:rPr lang="en-US" altLang="zh-CN"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n. </a:t>
            </a:r>
            <a:r>
              <a:rPr lang="zh-CN" altLang="en-US" sz="1200" b="0" i="0" kern="1200" dirty="0" smtClean="0">
                <a:solidFill>
                  <a:schemeClr val="tx1"/>
                </a:solidFill>
                <a:effectLst/>
                <a:latin typeface="+mn-lt"/>
                <a:ea typeface="+mn-ea"/>
                <a:cs typeface="+mn-cs"/>
              </a:rPr>
              <a:t>审计；</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审计</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查帐</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1" i="0" kern="1200" dirty="0" smtClean="0">
                <a:solidFill>
                  <a:schemeClr val="tx1"/>
                </a:solidFill>
                <a:effectLst/>
                <a:latin typeface="+mn-lt"/>
                <a:ea typeface="+mn-ea"/>
                <a:cs typeface="+mn-cs"/>
              </a:rPr>
              <a:t>transaction</a:t>
            </a:r>
          </a:p>
          <a:p>
            <a:pPr fontAlgn="ctr"/>
            <a:r>
              <a:rPr lang="zh-CN" altLang="en-US" sz="1200" b="0" i="0" kern="1200" dirty="0" smtClean="0">
                <a:solidFill>
                  <a:schemeClr val="tx1"/>
                </a:solidFill>
                <a:effectLst/>
                <a:latin typeface="+mn-lt"/>
                <a:ea typeface="+mn-ea"/>
                <a:cs typeface="+mn-cs"/>
              </a:rPr>
              <a:t>英 </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trænˈzækʃn</a:t>
            </a:r>
            <a:r>
              <a:rPr lang="en-US" altLang="zh-CN" sz="1200" b="0" i="0" kern="1200" dirty="0" smtClean="0">
                <a:solidFill>
                  <a:schemeClr val="tx1"/>
                </a:solidFill>
                <a:effectLst/>
                <a:latin typeface="+mn-lt"/>
                <a:ea typeface="+mn-ea"/>
                <a:cs typeface="+mn-cs"/>
              </a:rPr>
              <a:t>/</a:t>
            </a:r>
          </a:p>
          <a:p>
            <a:pPr fontAlgn="ct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美 </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trænˈzækʃn</a:t>
            </a:r>
            <a:r>
              <a:rPr lang="en-US" altLang="zh-CN"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n. </a:t>
            </a:r>
            <a:r>
              <a:rPr lang="zh-CN" altLang="en-US" sz="1200" b="0" i="0" kern="1200" dirty="0" smtClean="0">
                <a:solidFill>
                  <a:schemeClr val="tx1"/>
                </a:solidFill>
                <a:effectLst/>
                <a:latin typeface="+mn-lt"/>
                <a:ea typeface="+mn-ea"/>
                <a:cs typeface="+mn-cs"/>
              </a:rPr>
              <a:t>交易；事务；办理；会报，学报</a:t>
            </a:r>
          </a:p>
          <a:p>
            <a:endParaRPr lang="zh-CN" altLang="en-US"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99B0017-1CED-406A-8E89-70E32ADEE87D}" type="slidenum">
              <a:rPr lang="zh-CN" altLang="en-US" smtClean="0"/>
              <a:pPr/>
              <a:t>13</a:t>
            </a:fld>
            <a:endParaRPr lang="zh-CN" altLang="en-US"/>
          </a:p>
        </p:txBody>
      </p:sp>
    </p:spTree>
    <p:extLst>
      <p:ext uri="{BB962C8B-B14F-4D97-AF65-F5344CB8AC3E}">
        <p14:creationId xmlns:p14="http://schemas.microsoft.com/office/powerpoint/2010/main" val="1031033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Portlet</a:t>
            </a:r>
          </a:p>
          <a:p>
            <a:pPr fontAlgn="ctr"/>
            <a:r>
              <a:rPr lang="zh-CN" altLang="en-US" sz="1200" b="0" i="0" kern="1200" dirty="0" smtClean="0">
                <a:solidFill>
                  <a:schemeClr val="tx1"/>
                </a:solidFill>
                <a:effectLst/>
                <a:latin typeface="+mn-lt"/>
                <a:ea typeface="+mn-ea"/>
                <a:cs typeface="+mn-cs"/>
              </a:rPr>
              <a:t>英 </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pɔ:tlət</a:t>
            </a:r>
            <a:r>
              <a:rPr lang="en-US" altLang="zh-CN" sz="1200" b="0" i="0" kern="1200" dirty="0" smtClean="0">
                <a:solidFill>
                  <a:schemeClr val="tx1"/>
                </a:solidFill>
                <a:effectLst/>
                <a:latin typeface="+mn-lt"/>
                <a:ea typeface="+mn-ea"/>
                <a:cs typeface="+mn-cs"/>
              </a:rPr>
              <a:t>/</a:t>
            </a:r>
          </a:p>
          <a:p>
            <a:pPr fontAlgn="ctr"/>
            <a:r>
              <a:rPr lang="zh-CN" altLang="en-US" sz="1200" b="0" i="0" kern="1200" dirty="0" smtClean="0">
                <a:solidFill>
                  <a:schemeClr val="tx1"/>
                </a:solidFill>
                <a:effectLst/>
                <a:latin typeface="+mn-lt"/>
                <a:ea typeface="+mn-ea"/>
                <a:cs typeface="+mn-cs"/>
              </a:rPr>
              <a:t> 美 </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pɔ:tlət</a:t>
            </a:r>
            <a:r>
              <a:rPr lang="en-US" altLang="zh-CN"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n. </a:t>
            </a:r>
            <a:r>
              <a:rPr lang="zh-CN" altLang="en-US" sz="1200" b="0" i="0" kern="1200" dirty="0" smtClean="0">
                <a:solidFill>
                  <a:schemeClr val="tx1"/>
                </a:solidFill>
                <a:effectLst/>
                <a:latin typeface="+mn-lt"/>
                <a:ea typeface="+mn-ea"/>
                <a:cs typeface="+mn-cs"/>
              </a:rPr>
              <a:t>一种门户导入的信息组件</a:t>
            </a:r>
          </a:p>
          <a:p>
            <a:endParaRPr lang="zh-CN" altLang="en-US" dirty="0"/>
          </a:p>
        </p:txBody>
      </p:sp>
      <p:sp>
        <p:nvSpPr>
          <p:cNvPr id="4" name="灯片编号占位符 3"/>
          <p:cNvSpPr>
            <a:spLocks noGrp="1"/>
          </p:cNvSpPr>
          <p:nvPr>
            <p:ph type="sldNum" sz="quarter" idx="10"/>
          </p:nvPr>
        </p:nvSpPr>
        <p:spPr/>
        <p:txBody>
          <a:bodyPr/>
          <a:lstStyle/>
          <a:p>
            <a:fld id="{399B0017-1CED-406A-8E89-70E32ADEE87D}" type="slidenum">
              <a:rPr lang="zh-CN" altLang="en-US" smtClean="0"/>
              <a:pPr/>
              <a:t>24</a:t>
            </a:fld>
            <a:endParaRPr lang="zh-CN" altLang="en-US"/>
          </a:p>
        </p:txBody>
      </p:sp>
    </p:spTree>
    <p:extLst>
      <p:ext uri="{BB962C8B-B14F-4D97-AF65-F5344CB8AC3E}">
        <p14:creationId xmlns:p14="http://schemas.microsoft.com/office/powerpoint/2010/main" val="3070337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coordinates</a:t>
            </a:r>
          </a:p>
          <a:p>
            <a:pPr fontAlgn="ctr"/>
            <a:r>
              <a:rPr lang="zh-CN" altLang="en-US" sz="1200" b="0" i="0" kern="1200" dirty="0" smtClean="0">
                <a:solidFill>
                  <a:schemeClr val="tx1"/>
                </a:solidFill>
                <a:effectLst/>
                <a:latin typeface="+mn-lt"/>
                <a:ea typeface="+mn-ea"/>
                <a:cs typeface="+mn-cs"/>
              </a:rPr>
              <a:t>英 </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kəʊˈɔːdɪnəts</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kəʊ'ɔːdɪneɪts</a:t>
            </a:r>
            <a:r>
              <a:rPr lang="en-US" altLang="zh-CN" sz="1200" b="0" i="0" kern="1200" dirty="0" smtClean="0">
                <a:solidFill>
                  <a:schemeClr val="tx1"/>
                </a:solidFill>
                <a:effectLst/>
                <a:latin typeface="+mn-lt"/>
                <a:ea typeface="+mn-ea"/>
                <a:cs typeface="+mn-cs"/>
              </a:rPr>
              <a:t>/</a:t>
            </a:r>
          </a:p>
          <a:p>
            <a:pPr fontAlgn="ctr"/>
            <a:r>
              <a:rPr lang="zh-CN" altLang="en-US" sz="1200" b="0" i="0" kern="1200" dirty="0" smtClean="0">
                <a:solidFill>
                  <a:schemeClr val="tx1"/>
                </a:solidFill>
                <a:effectLst/>
                <a:latin typeface="+mn-lt"/>
                <a:ea typeface="+mn-ea"/>
                <a:cs typeface="+mn-cs"/>
              </a:rPr>
              <a:t>美 </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koʊˈɔːrdɪneɪts</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koʊˈɔːrdɪnəts</a:t>
            </a:r>
            <a:r>
              <a:rPr lang="en-US" altLang="zh-CN"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n. [</a:t>
            </a:r>
            <a:r>
              <a:rPr lang="zh-CN" altLang="en-US" sz="1200" b="0" i="0" kern="1200" dirty="0" smtClean="0">
                <a:solidFill>
                  <a:schemeClr val="tx1"/>
                </a:solidFill>
                <a:effectLst/>
                <a:latin typeface="+mn-lt"/>
                <a:ea typeface="+mn-ea"/>
                <a:cs typeface="+mn-cs"/>
              </a:rPr>
              <a:t>数</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坐标；相配之衣物</a:t>
            </a:r>
          </a:p>
          <a:p>
            <a:r>
              <a:rPr lang="en-US" altLang="zh-CN" sz="1200" b="0" i="0" kern="1200" dirty="0" smtClean="0">
                <a:solidFill>
                  <a:schemeClr val="tx1"/>
                </a:solidFill>
                <a:effectLst/>
                <a:latin typeface="+mn-lt"/>
                <a:ea typeface="+mn-ea"/>
                <a:cs typeface="+mn-cs"/>
              </a:rPr>
              <a:t>v. </a:t>
            </a:r>
            <a:r>
              <a:rPr lang="zh-CN" altLang="en-US" sz="1200" b="0" i="0" kern="1200" dirty="0" smtClean="0">
                <a:solidFill>
                  <a:schemeClr val="tx1"/>
                </a:solidFill>
                <a:effectLst/>
                <a:latin typeface="+mn-lt"/>
                <a:ea typeface="+mn-ea"/>
                <a:cs typeface="+mn-cs"/>
              </a:rPr>
              <a:t>使协调；使调和（</a:t>
            </a:r>
            <a:r>
              <a:rPr lang="en-US" altLang="zh-CN" sz="1200" b="0" i="0" kern="1200" dirty="0" smtClean="0">
                <a:solidFill>
                  <a:schemeClr val="tx1"/>
                </a:solidFill>
                <a:effectLst/>
                <a:latin typeface="+mn-lt"/>
                <a:ea typeface="+mn-ea"/>
                <a:cs typeface="+mn-cs"/>
              </a:rPr>
              <a:t>coordinate</a:t>
            </a:r>
            <a:r>
              <a:rPr lang="zh-CN" altLang="en-US" sz="1200" b="0" i="0" kern="1200" dirty="0" smtClean="0">
                <a:solidFill>
                  <a:schemeClr val="tx1"/>
                </a:solidFill>
                <a:effectLst/>
                <a:latin typeface="+mn-lt"/>
                <a:ea typeface="+mn-ea"/>
                <a:cs typeface="+mn-cs"/>
              </a:rPr>
              <a:t>的第三人称单数形式）</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399B0017-1CED-406A-8E89-70E32ADEE87D}" type="slidenum">
              <a:rPr lang="zh-CN" altLang="en-US" smtClean="0"/>
              <a:pPr/>
              <a:t>31</a:t>
            </a:fld>
            <a:endParaRPr lang="zh-CN" altLang="en-US"/>
          </a:p>
        </p:txBody>
      </p:sp>
    </p:spTree>
    <p:extLst>
      <p:ext uri="{BB962C8B-B14F-4D97-AF65-F5344CB8AC3E}">
        <p14:creationId xmlns:p14="http://schemas.microsoft.com/office/powerpoint/2010/main" val="2107720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t"/>
            <a:r>
              <a:rPr lang="en-US" altLang="zh-CN" sz="1200" b="1" i="0" kern="1200" dirty="0" smtClean="0">
                <a:solidFill>
                  <a:schemeClr val="tx1"/>
                </a:solidFill>
                <a:effectLst/>
                <a:latin typeface="+mn-lt"/>
                <a:ea typeface="+mn-ea"/>
                <a:cs typeface="+mn-cs"/>
              </a:rPr>
              <a:t>transitive </a:t>
            </a:r>
          </a:p>
          <a:p>
            <a:r>
              <a:rPr lang="zh-CN" altLang="en-US" sz="1200" b="0" i="0" kern="1200" dirty="0" smtClean="0">
                <a:solidFill>
                  <a:schemeClr val="tx1"/>
                </a:solidFill>
                <a:effectLst/>
                <a:latin typeface="+mn-lt"/>
                <a:ea typeface="+mn-ea"/>
                <a:cs typeface="+mn-cs"/>
              </a:rPr>
              <a:t>英 </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trænzətɪv</a:t>
            </a:r>
            <a:r>
              <a:rPr lang="en-US" altLang="zh-CN" sz="1200" b="0" i="0" kern="1200" dirty="0" smtClean="0">
                <a:solidFill>
                  <a:schemeClr val="tx1"/>
                </a:solidFill>
                <a:effectLst/>
                <a:latin typeface="+mn-lt"/>
                <a:ea typeface="+mn-ea"/>
                <a:cs typeface="+mn-cs"/>
              </a:rPr>
              <a:t>; ˈ</a:t>
            </a:r>
            <a:r>
              <a:rPr lang="en-US" altLang="zh-CN" sz="1200" b="0" i="0" kern="1200" dirty="0" err="1" smtClean="0">
                <a:solidFill>
                  <a:schemeClr val="tx1"/>
                </a:solidFill>
                <a:effectLst/>
                <a:latin typeface="+mn-lt"/>
                <a:ea typeface="+mn-ea"/>
                <a:cs typeface="+mn-cs"/>
              </a:rPr>
              <a:t>trænsətɪv</a:t>
            </a:r>
            <a:r>
              <a:rPr lang="en-US" altLang="zh-CN" sz="1200" b="0" i="0" kern="1200" dirty="0" smtClean="0">
                <a:solidFill>
                  <a:schemeClr val="tx1"/>
                </a:solidFill>
                <a:effectLst/>
                <a:latin typeface="+mn-lt"/>
                <a:ea typeface="+mn-ea"/>
                <a:cs typeface="+mn-cs"/>
              </a:rPr>
              <a:t>/</a:t>
            </a:r>
            <a:endParaRPr lang="en-US" altLang="zh-CN" dirty="0" smtClean="0"/>
          </a:p>
          <a:p>
            <a:r>
              <a:rPr lang="en-US" altLang="zh-CN" sz="1200" b="0" i="0" kern="1200" dirty="0" smtClean="0">
                <a:solidFill>
                  <a:schemeClr val="tx1"/>
                </a:solidFill>
                <a:effectLst/>
                <a:latin typeface="+mn-lt"/>
                <a:ea typeface="+mn-ea"/>
                <a:cs typeface="+mn-cs"/>
              </a:rPr>
              <a:t>adj. </a:t>
            </a:r>
            <a:r>
              <a:rPr lang="zh-CN" altLang="en-US" sz="1200" b="0" i="0" kern="1200" dirty="0" smtClean="0">
                <a:solidFill>
                  <a:schemeClr val="tx1"/>
                </a:solidFill>
                <a:effectLst/>
                <a:latin typeface="+mn-lt"/>
                <a:ea typeface="+mn-ea"/>
                <a:cs typeface="+mn-cs"/>
              </a:rPr>
              <a:t>及物的；过渡的；可迁的</a:t>
            </a:r>
            <a:endParaRPr lang="zh-CN" altLang="en-US" dirty="0"/>
          </a:p>
        </p:txBody>
      </p:sp>
      <p:sp>
        <p:nvSpPr>
          <p:cNvPr id="4" name="灯片编号占位符 3"/>
          <p:cNvSpPr>
            <a:spLocks noGrp="1"/>
          </p:cNvSpPr>
          <p:nvPr>
            <p:ph type="sldNum" sz="quarter" idx="10"/>
          </p:nvPr>
        </p:nvSpPr>
        <p:spPr/>
        <p:txBody>
          <a:bodyPr/>
          <a:lstStyle/>
          <a:p>
            <a:fld id="{399B0017-1CED-406A-8E89-70E32ADEE87D}" type="slidenum">
              <a:rPr lang="zh-CN" altLang="en-US" smtClean="0"/>
              <a:pPr/>
              <a:t>35</a:t>
            </a:fld>
            <a:endParaRPr lang="zh-CN" altLang="en-US"/>
          </a:p>
        </p:txBody>
      </p:sp>
    </p:spTree>
    <p:extLst>
      <p:ext uri="{BB962C8B-B14F-4D97-AF65-F5344CB8AC3E}">
        <p14:creationId xmlns:p14="http://schemas.microsoft.com/office/powerpoint/2010/main" val="3162075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artifact</a:t>
            </a:r>
          </a:p>
          <a:p>
            <a:pPr fontAlgn="ctr"/>
            <a:r>
              <a:rPr lang="zh-CN" altLang="en-US" sz="1200" b="0" i="0" kern="1200" dirty="0" smtClean="0">
                <a:solidFill>
                  <a:schemeClr val="tx1"/>
                </a:solidFill>
                <a:effectLst/>
                <a:latin typeface="+mn-lt"/>
                <a:ea typeface="+mn-ea"/>
                <a:cs typeface="+mn-cs"/>
              </a:rPr>
              <a:t>英 </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ɑːtɪfækt</a:t>
            </a:r>
            <a:r>
              <a:rPr lang="en-US" altLang="zh-CN" sz="1200" b="0" i="0" kern="1200" dirty="0" smtClean="0">
                <a:solidFill>
                  <a:schemeClr val="tx1"/>
                </a:solidFill>
                <a:effectLst/>
                <a:latin typeface="+mn-lt"/>
                <a:ea typeface="+mn-ea"/>
                <a:cs typeface="+mn-cs"/>
              </a:rPr>
              <a:t>/</a:t>
            </a:r>
          </a:p>
          <a:p>
            <a:pPr fontAlgn="ct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美 </a:t>
            </a:r>
            <a:r>
              <a:rPr lang="en-US" altLang="zh-CN" sz="1200" b="0" i="0" kern="1200" dirty="0" smtClean="0">
                <a:solidFill>
                  <a:schemeClr val="tx1"/>
                </a:solidFill>
                <a:effectLst/>
                <a:latin typeface="+mn-lt"/>
                <a:ea typeface="+mn-ea"/>
                <a:cs typeface="+mn-cs"/>
              </a:rPr>
              <a:t>/ˈ</a:t>
            </a:r>
            <a:r>
              <a:rPr lang="en-US" altLang="zh-CN" sz="1200" b="0" i="0" kern="1200" dirty="0" err="1" smtClean="0">
                <a:solidFill>
                  <a:schemeClr val="tx1"/>
                </a:solidFill>
                <a:effectLst/>
                <a:latin typeface="+mn-lt"/>
                <a:ea typeface="+mn-ea"/>
                <a:cs typeface="+mn-cs"/>
              </a:rPr>
              <a:t>ɑːrtɪfækt</a:t>
            </a:r>
            <a:r>
              <a:rPr lang="en-US" altLang="zh-CN" sz="1200" b="0" i="0" kern="1200" dirty="0" smtClean="0">
                <a:solidFill>
                  <a:schemeClr val="tx1"/>
                </a:solidFill>
                <a:effectLst/>
                <a:latin typeface="+mn-lt"/>
                <a:ea typeface="+mn-ea"/>
                <a:cs typeface="+mn-cs"/>
              </a:rPr>
              <a:t>/</a:t>
            </a:r>
          </a:p>
          <a:p>
            <a:r>
              <a:rPr lang="en-US" altLang="zh-CN" sz="1200" b="0" i="0" kern="1200" dirty="0" smtClean="0">
                <a:solidFill>
                  <a:schemeClr val="tx1"/>
                </a:solidFill>
                <a:effectLst/>
                <a:latin typeface="+mn-lt"/>
                <a:ea typeface="+mn-ea"/>
                <a:cs typeface="+mn-cs"/>
              </a:rPr>
              <a:t>n. </a:t>
            </a:r>
            <a:r>
              <a:rPr lang="zh-CN" altLang="en-US" sz="1200" b="0" i="0" kern="1200" dirty="0" smtClean="0">
                <a:solidFill>
                  <a:schemeClr val="tx1"/>
                </a:solidFill>
                <a:effectLst/>
                <a:latin typeface="+mn-lt"/>
                <a:ea typeface="+mn-ea"/>
                <a:cs typeface="+mn-cs"/>
              </a:rPr>
              <a:t>人工制品，手工艺品；非自然存在物体（</a:t>
            </a:r>
            <a:r>
              <a:rPr lang="en-US" altLang="zh-CN" sz="1200" b="0" i="0" kern="1200" dirty="0" smtClean="0">
                <a:solidFill>
                  <a:schemeClr val="tx1"/>
                </a:solidFill>
                <a:effectLst/>
                <a:latin typeface="+mn-lt"/>
                <a:ea typeface="+mn-ea"/>
                <a:cs typeface="+mn-cs"/>
              </a:rPr>
              <a:t>artefact </a:t>
            </a:r>
            <a:r>
              <a:rPr lang="zh-CN" altLang="en-US" sz="1200" b="0" i="0" kern="1200" dirty="0" smtClean="0">
                <a:solidFill>
                  <a:schemeClr val="tx1"/>
                </a:solidFill>
                <a:effectLst/>
                <a:latin typeface="+mn-lt"/>
                <a:ea typeface="+mn-ea"/>
                <a:cs typeface="+mn-cs"/>
              </a:rPr>
              <a:t>的另一种拼法）</a:t>
            </a:r>
          </a:p>
          <a:p>
            <a:endParaRPr lang="zh-CN" altLang="en-US" dirty="0"/>
          </a:p>
        </p:txBody>
      </p:sp>
      <p:sp>
        <p:nvSpPr>
          <p:cNvPr id="4" name="灯片编号占位符 3"/>
          <p:cNvSpPr>
            <a:spLocks noGrp="1"/>
          </p:cNvSpPr>
          <p:nvPr>
            <p:ph type="sldNum" sz="quarter" idx="10"/>
          </p:nvPr>
        </p:nvSpPr>
        <p:spPr/>
        <p:txBody>
          <a:bodyPr/>
          <a:lstStyle/>
          <a:p>
            <a:fld id="{399B0017-1CED-406A-8E89-70E32ADEE87D}" type="slidenum">
              <a:rPr lang="zh-CN" altLang="en-US" smtClean="0"/>
              <a:pPr/>
              <a:t>36</a:t>
            </a:fld>
            <a:endParaRPr lang="zh-CN" altLang="en-US"/>
          </a:p>
        </p:txBody>
      </p:sp>
    </p:spTree>
    <p:extLst>
      <p:ext uri="{BB962C8B-B14F-4D97-AF65-F5344CB8AC3E}">
        <p14:creationId xmlns:p14="http://schemas.microsoft.com/office/powerpoint/2010/main" val="1627814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99B0017-1CED-406A-8E89-70E32ADEE87D}" type="slidenum">
              <a:rPr lang="zh-CN" altLang="en-US" smtClean="0"/>
              <a:pPr/>
              <a:t>37</a:t>
            </a:fld>
            <a:endParaRPr lang="zh-CN" altLang="en-US"/>
          </a:p>
        </p:txBody>
      </p:sp>
    </p:spTree>
    <p:extLst>
      <p:ext uri="{BB962C8B-B14F-4D97-AF65-F5344CB8AC3E}">
        <p14:creationId xmlns:p14="http://schemas.microsoft.com/office/powerpoint/2010/main" val="1334389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jpeg"/><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jpeg"/><Relationship Id="rId5" Type="http://schemas.openxmlformats.org/officeDocument/2006/relationships/image" Target="../media/image8.jpeg"/><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Holder 4"/>
          <p:cNvSpPr>
            <a:spLocks noGrp="1"/>
          </p:cNvSpPr>
          <p:nvPr>
            <p:ph type="ftr" sz="quarter" idx="5"/>
          </p:nvPr>
        </p:nvSpPr>
        <p:spPr>
          <a:xfrm>
            <a:off x="8435898" y="4935751"/>
            <a:ext cx="609600" cy="215444"/>
          </a:xfrm>
        </p:spPr>
        <p:txBody>
          <a:bodyPr lIns="0" tIns="0" rIns="0" bIns="0"/>
          <a:lstStyle>
            <a:lvl1pPr algn="l">
              <a:defRPr>
                <a:solidFill>
                  <a:schemeClr val="tx1"/>
                </a:solidFill>
              </a:defRPr>
            </a:lvl1pPr>
          </a:lstStyle>
          <a:p>
            <a:r>
              <a:rPr lang="en-US" altLang="zh-CN" smtClean="0"/>
              <a:t>/21</a:t>
            </a:r>
            <a:endParaRPr lang="zh-CN" altLang="en-US" dirty="0"/>
          </a:p>
        </p:txBody>
      </p:sp>
      <p:sp>
        <p:nvSpPr>
          <p:cNvPr id="6" name="Holder 6"/>
          <p:cNvSpPr>
            <a:spLocks noGrp="1"/>
          </p:cNvSpPr>
          <p:nvPr>
            <p:ph type="sldNum" sz="quarter" idx="7"/>
          </p:nvPr>
        </p:nvSpPr>
        <p:spPr>
          <a:xfrm>
            <a:off x="7978711" y="4935751"/>
            <a:ext cx="465455" cy="215444"/>
          </a:xfrm>
        </p:spPr>
        <p:txBody>
          <a:bodyPr lIns="0" tIns="0" rIns="0" bIns="0"/>
          <a:lstStyle>
            <a:lvl1pPr algn="r">
              <a:defRPr>
                <a:solidFill>
                  <a:schemeClr val="tx1"/>
                </a:solidFill>
              </a:defRPr>
            </a:lvl1pPr>
          </a:lstStyle>
          <a:p>
            <a:fld id="{B6F15528-21DE-4FAA-801E-634DDDAF4B2B}" type="slidenum">
              <a:rPr lang="en-US" altLang="zh-CN" smtClean="0"/>
              <a:pPr/>
              <a:t>‹#›</a:t>
            </a:fld>
            <a:endParaRPr lang="zh-CN" altLang="en-US" dirty="0"/>
          </a:p>
        </p:txBody>
      </p:sp>
      <p:sp>
        <p:nvSpPr>
          <p:cNvPr id="7" name="内容占位符 6"/>
          <p:cNvSpPr>
            <a:spLocks noGrp="1"/>
          </p:cNvSpPr>
          <p:nvPr>
            <p:ph sz="quarter" idx="10"/>
          </p:nvPr>
        </p:nvSpPr>
        <p:spPr>
          <a:xfrm>
            <a:off x="457200" y="857253"/>
            <a:ext cx="8229600" cy="1384995"/>
          </a:xfrm>
        </p:spPr>
        <p:txBody>
          <a:bodyPr/>
          <a:lstStyle>
            <a:lvl1pPr marL="342900" indent="-342900">
              <a:lnSpc>
                <a:spcPct val="150000"/>
              </a:lnSpc>
              <a:buFont typeface="Wingdings" panose="05000000000000000000" pitchFamily="2" charset="2"/>
              <a:buChar char="Ø"/>
              <a:defRPr sz="2000" baseline="0">
                <a:latin typeface="Times New Roman" panose="02020603050405020304" pitchFamily="18" charset="0"/>
                <a:ea typeface="宋体" panose="02010600030101010101" pitchFamily="2" charset="-122"/>
              </a:defRPr>
            </a:lvl1pPr>
            <a:lvl2pPr marL="357188" indent="0">
              <a:lnSpc>
                <a:spcPct val="150000"/>
              </a:lnSpc>
              <a:buFontTx/>
              <a:buNone/>
              <a:defRPr sz="2000" baseline="0">
                <a:latin typeface="Times New Roman" panose="02020603050405020304" pitchFamily="18" charset="0"/>
                <a:ea typeface="黑体" panose="02010609060101010101" pitchFamily="49" charset="-122"/>
              </a:defRPr>
            </a:lvl2pPr>
            <a:lvl3pPr marL="720725" indent="0">
              <a:lnSpc>
                <a:spcPct val="150000"/>
              </a:lnSpc>
              <a:defRPr sz="2000" baseline="0">
                <a:latin typeface="Times New Roman" panose="02020603050405020304" pitchFamily="18" charset="0"/>
                <a:ea typeface="宋体" panose="02010600030101010101" pitchFamily="2"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8" name="标题 7"/>
          <p:cNvSpPr>
            <a:spLocks noGrp="1"/>
          </p:cNvSpPr>
          <p:nvPr>
            <p:ph type="title"/>
          </p:nvPr>
        </p:nvSpPr>
        <p:spPr/>
        <p:txBody>
          <a:bodyPr/>
          <a:lstStyle/>
          <a:p>
            <a:r>
              <a:rPr lang="zh-CN" altLang="en-US" dirty="0"/>
              <a:t>单击此处编辑母版标题样式</a:t>
            </a:r>
          </a:p>
        </p:txBody>
      </p:sp>
    </p:spTree>
    <p:extLst>
      <p:ext uri="{BB962C8B-B14F-4D97-AF65-F5344CB8AC3E}">
        <p14:creationId xmlns:p14="http://schemas.microsoft.com/office/powerpoint/2010/main" val="100119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5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wd">
                                    <p:tmPct val="10000"/>
                                  </p:iterate>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250"/>
                                        <p:tgtEl>
                                          <p:spTgt spid="7">
                                            <p:txEl>
                                              <p:pRg st="1" end="1"/>
                                            </p:txEl>
                                          </p:spTgt>
                                        </p:tgtEl>
                                      </p:cBhvr>
                                    </p:animEffect>
                                  </p:childTnLst>
                                </p:cTn>
                              </p:par>
                            </p:childTnLst>
                          </p:cTn>
                        </p:par>
                        <p:par>
                          <p:cTn id="13" fill="hold">
                            <p:stCondLst>
                              <p:cond delay="300"/>
                            </p:stCondLst>
                            <p:childTnLst>
                              <p:par>
                                <p:cTn id="14" presetID="10" presetClass="entr" presetSubtype="0" fill="hold" grpId="0" nodeType="afterEffect">
                                  <p:stCondLst>
                                    <p:cond delay="0"/>
                                  </p:stCondLst>
                                  <p:iterate type="wd">
                                    <p:tmPct val="10000"/>
                                  </p:iterate>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afterEffect">
                  <p:stCondLst>
                    <p:cond delay="0"/>
                  </p:stCondLst>
                  <p:iterate type="wd">
                    <p:tmPct val="10000"/>
                  </p:iterate>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childTnLst>
                </p:cTn>
              </p:par>
            </p:tnLst>
          </p:tmpl>
          <p:tmpl lvl="2">
            <p:tnLst>
              <p:par>
                <p:cTn presetID="10" presetClass="entr" presetSubtype="0" fill="hold" nodeType="clickEffect">
                  <p:stCondLst>
                    <p:cond delay="0"/>
                  </p:stCondLst>
                  <p:iterate type="wd">
                    <p:tmPct val="10000"/>
                  </p:iterate>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childTnLst>
                </p:cTn>
              </p:par>
            </p:tnLst>
          </p:tmpl>
          <p:tmpl lvl="3">
            <p:tnLst>
              <p:par>
                <p:cTn presetID="10" presetClass="entr" presetSubtype="0" fill="hold" nodeType="afterEffect">
                  <p:stCondLst>
                    <p:cond delay="0"/>
                  </p:stCondLst>
                  <p:iterate type="wd">
                    <p:tmPct val="10000"/>
                  </p:iterate>
                  <p:childTnLst>
                    <p:set>
                      <p:cBhvr>
                        <p:cTn dur="1" fill="hold">
                          <p:stCondLst>
                            <p:cond delay="0"/>
                          </p:stCondLst>
                        </p:cTn>
                        <p:tgtEl>
                          <p:spTgt spid="7"/>
                        </p:tgtEl>
                        <p:attrNameLst>
                          <p:attrName>style.visibility</p:attrName>
                        </p:attrNameLst>
                      </p:cBhvr>
                      <p:to>
                        <p:strVal val="visible"/>
                      </p:to>
                    </p:set>
                    <p:animEffect transition="in" filter="fade">
                      <p:cBhvr>
                        <p:cTn dur="250"/>
                        <p:tgtEl>
                          <p:spTgt spid="7"/>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latin typeface="微软雅黑" panose="020B0503020204020204" pitchFamily="34" charset="-122"/>
              </a:defRPr>
            </a:lvl1pPr>
          </a:lstStyle>
          <a:p>
            <a:r>
              <a:rPr lang="zh-CN" altLang="en-US" dirty="0"/>
              <a:t>单击此处编辑母版标题样式</a:t>
            </a:r>
          </a:p>
        </p:txBody>
      </p:sp>
      <p:sp>
        <p:nvSpPr>
          <p:cNvPr id="6" name="文本占位符 5"/>
          <p:cNvSpPr>
            <a:spLocks noGrp="1"/>
          </p:cNvSpPr>
          <p:nvPr>
            <p:ph type="body" sz="quarter" idx="12"/>
          </p:nvPr>
        </p:nvSpPr>
        <p:spPr>
          <a:xfrm>
            <a:off x="457200" y="917132"/>
            <a:ext cx="8153400" cy="461665"/>
          </a:xfrm>
        </p:spPr>
        <p:txBody>
          <a:bodyPr/>
          <a:lstStyle>
            <a:lvl1pPr marL="357188" indent="-357188">
              <a:lnSpc>
                <a:spcPct val="150000"/>
              </a:lnSpc>
              <a:spcAft>
                <a:spcPts val="4800"/>
              </a:spcAft>
              <a:buFont typeface="+mj-lt"/>
              <a:buAutoNum type="arabicPeriod"/>
              <a:defRPr/>
            </a:lvl1pPr>
            <a:lvl2pPr marL="357188" indent="0">
              <a:lnSpc>
                <a:spcPct val="150000"/>
              </a:lnSpc>
              <a:defRPr baseline="0">
                <a:latin typeface="Times New Roman" panose="02020603050405020304" pitchFamily="18" charset="0"/>
                <a:ea typeface="黑体" panose="02010609060101010101" pitchFamily="49" charset="-122"/>
              </a:defRPr>
            </a:lvl2pPr>
            <a:lvl3pPr marL="803275" indent="0">
              <a:lnSpc>
                <a:spcPct val="150000"/>
              </a:lnSpc>
              <a:defRPr/>
            </a:lvl3pPr>
          </a:lstStyle>
          <a:p>
            <a:pPr lvl="0"/>
            <a:r>
              <a:rPr lang="zh-CN" altLang="en-US" dirty="0"/>
              <a:t>单击此处编辑母版文本样式</a:t>
            </a:r>
          </a:p>
        </p:txBody>
      </p:sp>
      <p:pic>
        <p:nvPicPr>
          <p:cNvPr id="8" name="Picture 2" descr="https://ss3.bdstatic.com/70cFv8Sh_Q1YnxGkpoWK1HF6hhy/it/u=4135243218,1769143873&amp;fm=26&amp;gp=0.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4150" t="7159" r="29327" b="14648"/>
          <a:stretch/>
        </p:blipFill>
        <p:spPr bwMode="auto">
          <a:xfrm>
            <a:off x="8023519" y="3543302"/>
            <a:ext cx="815685" cy="98270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9" name="文本占位符 8"/>
          <p:cNvSpPr>
            <a:spLocks noGrp="1"/>
          </p:cNvSpPr>
          <p:nvPr>
            <p:ph type="body" sz="quarter" idx="13"/>
          </p:nvPr>
        </p:nvSpPr>
        <p:spPr>
          <a:xfrm>
            <a:off x="814038" y="1384587"/>
            <a:ext cx="7796562" cy="276999"/>
          </a:xfrm>
        </p:spPr>
        <p:txBody>
          <a:bodyPr/>
          <a:lstStyle>
            <a:lvl1pPr>
              <a:lnSpc>
                <a:spcPct val="100000"/>
              </a:lnSpc>
              <a:spcBef>
                <a:spcPts val="600"/>
              </a:spcBef>
              <a:spcAft>
                <a:spcPts val="4800"/>
              </a:spcAft>
              <a:defRPr sz="1800" baseline="0">
                <a:ea typeface="黑体" panose="02010609060101010101" pitchFamily="49" charset="-122"/>
              </a:defRPr>
            </a:lvl1pPr>
          </a:lstStyle>
          <a:p>
            <a:pPr lvl="0"/>
            <a:r>
              <a:rPr lang="zh-CN" altLang="en-US" dirty="0"/>
              <a:t>单击此处编辑母版文本样式</a:t>
            </a:r>
          </a:p>
        </p:txBody>
      </p:sp>
      <p:sp>
        <p:nvSpPr>
          <p:cNvPr id="7" name="Holder 4"/>
          <p:cNvSpPr>
            <a:spLocks noGrp="1"/>
          </p:cNvSpPr>
          <p:nvPr>
            <p:ph type="ftr" sz="quarter" idx="5"/>
          </p:nvPr>
        </p:nvSpPr>
        <p:spPr>
          <a:xfrm>
            <a:off x="8435898" y="4935751"/>
            <a:ext cx="609600" cy="215444"/>
          </a:xfrm>
        </p:spPr>
        <p:txBody>
          <a:bodyPr lIns="0" tIns="0" rIns="0" bIns="0"/>
          <a:lstStyle>
            <a:lvl1pPr algn="l">
              <a:defRPr>
                <a:solidFill>
                  <a:schemeClr val="tx1"/>
                </a:solidFill>
              </a:defRPr>
            </a:lvl1pPr>
          </a:lstStyle>
          <a:p>
            <a:r>
              <a:rPr lang="en-US" altLang="zh-CN" smtClean="0"/>
              <a:t>/21</a:t>
            </a:r>
            <a:endParaRPr lang="zh-CN" altLang="en-US" dirty="0"/>
          </a:p>
        </p:txBody>
      </p:sp>
      <p:sp>
        <p:nvSpPr>
          <p:cNvPr id="10" name="Holder 6"/>
          <p:cNvSpPr>
            <a:spLocks noGrp="1"/>
          </p:cNvSpPr>
          <p:nvPr>
            <p:ph type="sldNum" sz="quarter" idx="7"/>
          </p:nvPr>
        </p:nvSpPr>
        <p:spPr>
          <a:xfrm>
            <a:off x="7978711" y="4935751"/>
            <a:ext cx="465455" cy="215444"/>
          </a:xfrm>
        </p:spPr>
        <p:txBody>
          <a:bodyPr lIns="0" tIns="0" rIns="0" bIns="0"/>
          <a:lstStyle>
            <a:lvl1pPr algn="r">
              <a:defRPr>
                <a:solidFill>
                  <a:schemeClr val="tx1"/>
                </a:solidFill>
              </a:defRPr>
            </a:lvl1pPr>
          </a:lstStyle>
          <a:p>
            <a:fld id="{B6F15528-21DE-4FAA-801E-634DDDAF4B2B}" type="slidenum">
              <a:rPr lang="en-US" altLang="zh-CN" smtClean="0"/>
              <a:pPr/>
              <a:t>‹#›</a:t>
            </a:fld>
            <a:endParaRPr lang="zh-CN" altLang="en-US" dirty="0"/>
          </a:p>
        </p:txBody>
      </p:sp>
    </p:spTree>
    <p:extLst>
      <p:ext uri="{BB962C8B-B14F-4D97-AF65-F5344CB8AC3E}">
        <p14:creationId xmlns:p14="http://schemas.microsoft.com/office/powerpoint/2010/main" val="204438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type="wd">
                                    <p:tmPct val="10000"/>
                                  </p:iterate>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cTn>
              </p:par>
            </p:tnLst>
          </p:tmpl>
          <p:tmpl lvl="3">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1000"/>
                        <p:tgtEl>
                          <p:spTgt spid="6"/>
                        </p:tgtEl>
                      </p:cBhvr>
                    </p:animEffect>
                  </p:childTnLst>
                </p:cTn>
              </p:par>
            </p:tnLst>
          </p:tmpl>
        </p:tmplLst>
      </p:bldP>
      <p:bldP spid="9" grpId="0" build="p">
        <p:tmplLst>
          <p:tmpl lvl="1">
            <p:tnLst>
              <p:par>
                <p:cTn presetID="10" presetClass="entr" presetSubtype="0" fill="hold" nodeType="click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arget">
    <p:spTree>
      <p:nvGrpSpPr>
        <p:cNvPr id="1" name=""/>
        <p:cNvGrpSpPr/>
        <p:nvPr/>
      </p:nvGrpSpPr>
      <p:grpSpPr>
        <a:xfrm>
          <a:off x="0" y="0"/>
          <a:ext cx="0" cy="0"/>
          <a:chOff x="0" y="0"/>
          <a:chExt cx="0" cy="0"/>
        </a:xfrm>
      </p:grpSpPr>
      <p:sp>
        <p:nvSpPr>
          <p:cNvPr id="3" name="页脚占位符 2"/>
          <p:cNvSpPr>
            <a:spLocks noGrp="1"/>
          </p:cNvSpPr>
          <p:nvPr>
            <p:ph type="ftr" sz="quarter" idx="10"/>
          </p:nvPr>
        </p:nvSpPr>
        <p:spPr/>
        <p:txBody>
          <a:bodyPr/>
          <a:lstStyle/>
          <a:p>
            <a:r>
              <a:rPr lang="en-US" altLang="zh-CN" smtClean="0"/>
              <a:t>/79</a:t>
            </a:r>
            <a:endParaRPr lang="zh-CN" altLang="en-US" dirty="0"/>
          </a:p>
        </p:txBody>
      </p:sp>
      <p:sp>
        <p:nvSpPr>
          <p:cNvPr id="4" name="灯片编号占位符 3"/>
          <p:cNvSpPr>
            <a:spLocks noGrp="1"/>
          </p:cNvSpPr>
          <p:nvPr>
            <p:ph type="sldNum" sz="quarter" idx="11"/>
          </p:nvPr>
        </p:nvSpPr>
        <p:spPr/>
        <p:txBody>
          <a:bodyPr/>
          <a:lstStyle/>
          <a:p>
            <a:fld id="{B6F15528-21DE-4FAA-801E-634DDDAF4B2B}" type="slidenum">
              <a:rPr lang="en-US" altLang="zh-CN" smtClean="0"/>
              <a:pPr/>
              <a:t>‹#›</a:t>
            </a:fld>
            <a:endParaRPr lang="zh-CN" altLang="en-US" dirty="0"/>
          </a:p>
        </p:txBody>
      </p:sp>
      <p:grpSp>
        <p:nvGrpSpPr>
          <p:cNvPr id="5" name="组合 4"/>
          <p:cNvGrpSpPr>
            <a:grpSpLocks/>
          </p:cNvGrpSpPr>
          <p:nvPr userDrawn="1"/>
        </p:nvGrpSpPr>
        <p:grpSpPr bwMode="auto">
          <a:xfrm>
            <a:off x="1979712" y="913897"/>
            <a:ext cx="4824536" cy="3178970"/>
            <a:chOff x="1254096" y="1620503"/>
            <a:chExt cx="5448171" cy="4238297"/>
          </a:xfrm>
        </p:grpSpPr>
        <p:graphicFrame>
          <p:nvGraphicFramePr>
            <p:cNvPr id="6" name="图表 2"/>
            <p:cNvGraphicFramePr>
              <a:graphicFrameLocks/>
            </p:cNvGraphicFramePr>
            <p:nvPr>
              <p:extLst>
                <p:ext uri="{D42A27DB-BD31-4B8C-83A1-F6EECF244321}">
                  <p14:modId xmlns:p14="http://schemas.microsoft.com/office/powerpoint/2010/main" val="26770427"/>
                </p:ext>
              </p:extLst>
            </p:nvPr>
          </p:nvGraphicFramePr>
          <p:xfrm>
            <a:off x="1254096" y="1620503"/>
            <a:ext cx="5448171" cy="4238297"/>
          </p:xfrm>
          <a:graphic>
            <a:graphicData uri="http://schemas.openxmlformats.org/presentationml/2006/ole">
              <mc:AlternateContent xmlns:mc="http://schemas.openxmlformats.org/markup-compatibility/2006">
                <mc:Choice xmlns:v="urn:schemas-microsoft-com:vml" Requires="v">
                  <p:oleObj spid="_x0000_s163910" r:id="rId3" imgW="5450296" imgH="4243184" progId="Excel.Chart.8">
                    <p:embed/>
                  </p:oleObj>
                </mc:Choice>
                <mc:Fallback>
                  <p:oleObj r:id="rId3" imgW="5450296" imgH="4243184" progId="Excel.Char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4096" y="1620503"/>
                          <a:ext cx="5448171" cy="423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p:cNvSpPr txBox="1"/>
            <p:nvPr/>
          </p:nvSpPr>
          <p:spPr bwMode="auto">
            <a:xfrm rot="2719682">
              <a:off x="4600336" y="2849332"/>
              <a:ext cx="1042907" cy="417073"/>
            </a:xfrm>
            <a:prstGeom prst="rect">
              <a:avLst/>
            </a:prstGeom>
            <a:noFill/>
          </p:spPr>
          <p:txBody>
            <a:bodyPr>
              <a:spAutoFit/>
            </a:bodyPr>
            <a:lstStyle/>
            <a:p>
              <a:pPr fontAlgn="auto">
                <a:spcBef>
                  <a:spcPts val="0"/>
                </a:spcBef>
                <a:spcAft>
                  <a:spcPts val="0"/>
                </a:spcAft>
                <a:defRPr/>
              </a:pPr>
              <a:r>
                <a:rPr lang="zh-CN" altLang="en-US" spc="300" dirty="0" smtClean="0">
                  <a:latin typeface="微软雅黑" panose="020B0503020204020204" pitchFamily="34" charset="-122"/>
                  <a:ea typeface="微软雅黑" panose="020B0503020204020204" pitchFamily="34" charset="-122"/>
                  <a:cs typeface="+mn-cs"/>
                </a:rPr>
                <a:t>重点</a:t>
              </a:r>
              <a:endParaRPr lang="zh-CN" altLang="en-US" spc="300" dirty="0">
                <a:latin typeface="微软雅黑" panose="020B0503020204020204" pitchFamily="34" charset="-122"/>
                <a:ea typeface="微软雅黑" panose="020B0503020204020204" pitchFamily="34" charset="-122"/>
                <a:cs typeface="+mn-cs"/>
              </a:endParaRPr>
            </a:p>
          </p:txBody>
        </p:sp>
        <p:sp>
          <p:nvSpPr>
            <p:cNvPr id="8" name="TextBox 7"/>
            <p:cNvSpPr txBox="1"/>
            <p:nvPr/>
          </p:nvSpPr>
          <p:spPr bwMode="auto">
            <a:xfrm rot="6997465" flipV="1">
              <a:off x="2748563" y="2651704"/>
              <a:ext cx="1041319" cy="417073"/>
            </a:xfrm>
            <a:prstGeom prst="rect">
              <a:avLst/>
            </a:prstGeom>
            <a:noFill/>
          </p:spPr>
          <p:txBody>
            <a:bodyPr>
              <a:spAutoFit/>
            </a:bodyPr>
            <a:lstStyle/>
            <a:p>
              <a:pPr fontAlgn="auto">
                <a:spcBef>
                  <a:spcPts val="0"/>
                </a:spcBef>
                <a:spcAft>
                  <a:spcPts val="0"/>
                </a:spcAft>
                <a:defRPr/>
              </a:pPr>
              <a:r>
                <a:rPr lang="zh-CN" altLang="en-US" spc="300" dirty="0">
                  <a:latin typeface="微软雅黑" panose="020B0503020204020204" pitchFamily="34" charset="-122"/>
                  <a:ea typeface="微软雅黑" panose="020B0503020204020204" pitchFamily="34" charset="-122"/>
                  <a:cs typeface="+mn-cs"/>
                </a:rPr>
                <a:t>了解</a:t>
              </a:r>
            </a:p>
          </p:txBody>
        </p:sp>
        <p:sp>
          <p:nvSpPr>
            <p:cNvPr id="9" name="TextBox 8"/>
            <p:cNvSpPr txBox="1"/>
            <p:nvPr/>
          </p:nvSpPr>
          <p:spPr bwMode="auto">
            <a:xfrm rot="10800000" flipH="1" flipV="1">
              <a:off x="3819277" y="4364920"/>
              <a:ext cx="1041375" cy="492404"/>
            </a:xfrm>
            <a:prstGeom prst="rect">
              <a:avLst/>
            </a:prstGeom>
            <a:noFill/>
          </p:spPr>
          <p:txBody>
            <a:bodyPr>
              <a:spAutoFit/>
            </a:bodyPr>
            <a:lstStyle/>
            <a:p>
              <a:pPr fontAlgn="auto">
                <a:spcBef>
                  <a:spcPts val="0"/>
                </a:spcBef>
                <a:spcAft>
                  <a:spcPts val="0"/>
                </a:spcAft>
                <a:defRPr/>
              </a:pPr>
              <a:r>
                <a:rPr lang="zh-CN" altLang="en-US" spc="300" dirty="0" smtClean="0">
                  <a:latin typeface="微软雅黑" panose="020B0503020204020204" pitchFamily="34" charset="-122"/>
                  <a:ea typeface="微软雅黑" panose="020B0503020204020204" pitchFamily="34" charset="-122"/>
                  <a:cs typeface="+mn-cs"/>
                </a:rPr>
                <a:t>掌握</a:t>
              </a:r>
              <a:endParaRPr lang="zh-CN" altLang="en-US" spc="300" dirty="0">
                <a:latin typeface="微软雅黑" panose="020B0503020204020204" pitchFamily="34" charset="-122"/>
                <a:ea typeface="微软雅黑" panose="020B0503020204020204" pitchFamily="34" charset="-122"/>
                <a:cs typeface="+mn-cs"/>
              </a:endParaRPr>
            </a:p>
          </p:txBody>
        </p:sp>
      </p:grpSp>
      <p:grpSp>
        <p:nvGrpSpPr>
          <p:cNvPr id="10" name="组合 2"/>
          <p:cNvGrpSpPr>
            <a:grpSpLocks/>
          </p:cNvGrpSpPr>
          <p:nvPr userDrawn="1"/>
        </p:nvGrpSpPr>
        <p:grpSpPr bwMode="auto">
          <a:xfrm>
            <a:off x="3930422" y="1881886"/>
            <a:ext cx="1203325" cy="901304"/>
            <a:chOff x="3692088" y="2878838"/>
            <a:chExt cx="1203191" cy="1201737"/>
          </a:xfrm>
        </p:grpSpPr>
        <p:sp>
          <p:nvSpPr>
            <p:cNvPr id="11" name="弧形 10"/>
            <p:cNvSpPr/>
            <p:nvPr/>
          </p:nvSpPr>
          <p:spPr bwMode="auto">
            <a:xfrm rot="5400000">
              <a:off x="3692815" y="2878111"/>
              <a:ext cx="1201737" cy="1203191"/>
            </a:xfrm>
            <a:prstGeom prst="arc">
              <a:avLst>
                <a:gd name="adj1" fmla="val 5382197"/>
                <a:gd name="adj2" fmla="val 0"/>
              </a:avLst>
            </a:prstGeom>
            <a:noFill/>
            <a:ln w="57150" cap="flat" cmpd="sng" algn="ctr">
              <a:solidFill>
                <a:srgbClr val="D5F4FF"/>
              </a:solidFill>
              <a:prstDash val="solid"/>
              <a:round/>
              <a:headEnd type="oval" w="sm" len="sm"/>
              <a:tailEnd type="oval"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buFont typeface="Arial" pitchFamily="34" charset="0"/>
                <a:buNone/>
                <a:defRPr/>
              </a:pPr>
              <a:endParaRPr lang="zh-CN" altLang="en-US">
                <a:latin typeface="+mn-lt"/>
                <a:ea typeface="宋体" pitchFamily="2" charset="-122"/>
                <a:cs typeface="+mn-cs"/>
              </a:endParaRPr>
            </a:p>
          </p:txBody>
        </p:sp>
        <p:sp>
          <p:nvSpPr>
            <p:cNvPr id="12" name="弧形 11"/>
            <p:cNvSpPr/>
            <p:nvPr/>
          </p:nvSpPr>
          <p:spPr bwMode="auto">
            <a:xfrm>
              <a:off x="3795265" y="2996313"/>
              <a:ext cx="990490" cy="992187"/>
            </a:xfrm>
            <a:prstGeom prst="arc">
              <a:avLst>
                <a:gd name="adj1" fmla="val 10763236"/>
                <a:gd name="adj2" fmla="val 0"/>
              </a:avLst>
            </a:prstGeom>
            <a:noFill/>
            <a:ln w="57150" cap="flat" cmpd="sng" algn="ctr">
              <a:solidFill>
                <a:srgbClr val="D5F4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buFont typeface="Arial" pitchFamily="34" charset="0"/>
                <a:buNone/>
                <a:defRPr/>
              </a:pPr>
              <a:endParaRPr lang="zh-CN" altLang="en-US">
                <a:latin typeface="+mn-lt"/>
                <a:ea typeface="宋体" pitchFamily="2" charset="-122"/>
                <a:cs typeface="+mn-cs"/>
              </a:endParaRPr>
            </a:p>
          </p:txBody>
        </p:sp>
        <p:sp>
          <p:nvSpPr>
            <p:cNvPr id="13" name="弧形 12"/>
            <p:cNvSpPr/>
            <p:nvPr/>
          </p:nvSpPr>
          <p:spPr bwMode="auto">
            <a:xfrm rot="16200000">
              <a:off x="3891251" y="3136849"/>
              <a:ext cx="822324" cy="753978"/>
            </a:xfrm>
            <a:prstGeom prst="arc">
              <a:avLst>
                <a:gd name="adj1" fmla="val 16251812"/>
                <a:gd name="adj2" fmla="val 0"/>
              </a:avLst>
            </a:prstGeom>
            <a:noFill/>
            <a:ln w="57150" cap="flat" cmpd="sng" algn="ctr">
              <a:solidFill>
                <a:srgbClr val="D5F4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buFont typeface="Arial" pitchFamily="34" charset="0"/>
                <a:buNone/>
                <a:defRPr/>
              </a:pPr>
              <a:endParaRPr lang="zh-CN" altLang="en-US">
                <a:latin typeface="+mn-lt"/>
                <a:ea typeface="宋体" pitchFamily="2" charset="-122"/>
                <a:cs typeface="+mn-cs"/>
              </a:endParaRPr>
            </a:p>
          </p:txBody>
        </p:sp>
      </p:grpSp>
      <p:grpSp>
        <p:nvGrpSpPr>
          <p:cNvPr id="15" name="组合 1"/>
          <p:cNvGrpSpPr>
            <a:grpSpLocks/>
          </p:cNvGrpSpPr>
          <p:nvPr/>
        </p:nvGrpSpPr>
        <p:grpSpPr bwMode="auto">
          <a:xfrm flipH="1" flipV="1">
            <a:off x="341225" y="1598813"/>
            <a:ext cx="2748102" cy="904574"/>
            <a:chOff x="5687902" y="4225925"/>
            <a:chExt cx="2984110" cy="1278289"/>
          </a:xfrm>
        </p:grpSpPr>
        <p:grpSp>
          <p:nvGrpSpPr>
            <p:cNvPr id="17" name="组合 38"/>
            <p:cNvGrpSpPr>
              <a:grpSpLocks/>
            </p:cNvGrpSpPr>
            <p:nvPr/>
          </p:nvGrpSpPr>
          <p:grpSpPr bwMode="auto">
            <a:xfrm rot="10800000">
              <a:off x="5687902" y="4225925"/>
              <a:ext cx="2669052" cy="686411"/>
              <a:chOff x="934464" y="2318309"/>
              <a:chExt cx="2669329" cy="686148"/>
            </a:xfrm>
          </p:grpSpPr>
          <p:cxnSp>
            <p:nvCxnSpPr>
              <p:cNvPr id="21" name="直接连接符 39"/>
              <p:cNvCxnSpPr>
                <a:cxnSpLocks noChangeShapeType="1"/>
              </p:cNvCxnSpPr>
              <p:nvPr/>
            </p:nvCxnSpPr>
            <p:spPr bwMode="auto">
              <a:xfrm rot="10800000" flipH="1" flipV="1">
                <a:off x="934464" y="2318309"/>
                <a:ext cx="298001" cy="686148"/>
              </a:xfrm>
              <a:prstGeom prst="line">
                <a:avLst/>
              </a:prstGeom>
              <a:noFill/>
              <a:ln w="28575" algn="ctr">
                <a:solidFill>
                  <a:srgbClr val="006BA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40"/>
              <p:cNvCxnSpPr>
                <a:cxnSpLocks noChangeShapeType="1"/>
              </p:cNvCxnSpPr>
              <p:nvPr/>
            </p:nvCxnSpPr>
            <p:spPr bwMode="auto">
              <a:xfrm rot="10800000" flipH="1" flipV="1">
                <a:off x="1222939" y="3004457"/>
                <a:ext cx="2380854" cy="0"/>
              </a:xfrm>
              <a:prstGeom prst="line">
                <a:avLst/>
              </a:prstGeom>
              <a:noFill/>
              <a:ln w="28575" algn="ctr">
                <a:solidFill>
                  <a:srgbClr val="006BA9"/>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8" name="组合 41"/>
            <p:cNvGrpSpPr>
              <a:grpSpLocks/>
            </p:cNvGrpSpPr>
            <p:nvPr/>
          </p:nvGrpSpPr>
          <p:grpSpPr bwMode="auto">
            <a:xfrm flipH="1">
              <a:off x="8083193" y="4764832"/>
              <a:ext cx="588819" cy="739382"/>
              <a:chOff x="1256847" y="3491567"/>
              <a:chExt cx="590486" cy="738458"/>
            </a:xfrm>
          </p:grpSpPr>
          <p:sp>
            <p:nvSpPr>
              <p:cNvPr id="19" name="椭圆 18"/>
              <p:cNvSpPr/>
              <p:nvPr/>
            </p:nvSpPr>
            <p:spPr bwMode="auto">
              <a:xfrm>
                <a:off x="1256847" y="3569631"/>
                <a:ext cx="590486" cy="552553"/>
              </a:xfrm>
              <a:prstGeom prst="ellipse">
                <a:avLst/>
              </a:prstGeom>
              <a:solidFill>
                <a:srgbClr val="006BA9"/>
              </a:solidFill>
              <a:ln w="28575" cap="flat" cmpd="sng" algn="ctr">
                <a:solidFill>
                  <a:srgbClr val="006BA9"/>
                </a:solidFill>
                <a:prstDash val="solid"/>
                <a:round/>
                <a:headEnd type="none" w="med" len="med"/>
                <a:tailEnd type="none" w="med" len="med"/>
              </a:ln>
              <a:effectLst>
                <a:outerShdw blurRad="25400" dist="12700" dir="2700000" algn="tl" rotWithShape="0">
                  <a:prstClr val="black">
                    <a:alpha val="40000"/>
                  </a:prstClr>
                </a:outerShdw>
              </a:effectLst>
            </p:spPr>
            <p:txBody>
              <a:bodyPr/>
              <a:lstStyle/>
              <a:p>
                <a:pPr fontAlgn="auto">
                  <a:spcBef>
                    <a:spcPts val="0"/>
                  </a:spcBef>
                  <a:spcAft>
                    <a:spcPts val="0"/>
                  </a:spcAft>
                  <a:buFont typeface="Arial" pitchFamily="34" charset="0"/>
                  <a:buNone/>
                  <a:defRPr/>
                </a:pPr>
                <a:endParaRPr lang="zh-CN" altLang="en-US">
                  <a:latin typeface="Times New Roman" pitchFamily="18" charset="0"/>
                  <a:ea typeface="宋体" pitchFamily="2" charset="-122"/>
                  <a:cs typeface="Times New Roman" pitchFamily="18" charset="0"/>
                </a:endParaRPr>
              </a:p>
            </p:txBody>
          </p:sp>
          <p:sp>
            <p:nvSpPr>
              <p:cNvPr id="20" name="TextBox 19"/>
              <p:cNvSpPr txBox="1"/>
              <p:nvPr/>
            </p:nvSpPr>
            <p:spPr>
              <a:xfrm rot="10800000">
                <a:off x="1344501" y="3491567"/>
                <a:ext cx="334610" cy="738458"/>
              </a:xfrm>
              <a:prstGeom prst="rect">
                <a:avLst/>
              </a:prstGeom>
              <a:noFill/>
              <a:effectLst>
                <a:outerShdw blurRad="12700" dist="12700" dir="2700000" algn="tl" rotWithShape="0">
                  <a:prstClr val="black">
                    <a:alpha val="40000"/>
                  </a:prstClr>
                </a:outerShdw>
              </a:effectLst>
            </p:spPr>
            <p:txBody>
              <a:bodyPr>
                <a:spAutoFit/>
              </a:bodyPr>
              <a:lstStyle/>
              <a:p>
                <a:pPr fontAlgn="auto">
                  <a:spcBef>
                    <a:spcPts val="0"/>
                  </a:spcBef>
                  <a:spcAft>
                    <a:spcPts val="0"/>
                  </a:spcAft>
                  <a:defRPr/>
                </a:pPr>
                <a:r>
                  <a:rPr lang="en-US" altLang="zh-CN" sz="2800" b="1" dirty="0">
                    <a:solidFill>
                      <a:schemeClr val="bg1"/>
                    </a:solidFill>
                    <a:latin typeface="Times New Roman" panose="02020603050405020304" pitchFamily="18" charset="0"/>
                    <a:ea typeface="+mn-ea"/>
                    <a:cs typeface="Times New Roman" panose="02020603050405020304" pitchFamily="18" charset="0"/>
                  </a:rPr>
                  <a:t>1</a:t>
                </a:r>
                <a:endParaRPr lang="zh-CN" altLang="en-US" sz="2800" b="1" dirty="0">
                  <a:solidFill>
                    <a:schemeClr val="bg1"/>
                  </a:solidFill>
                  <a:latin typeface="Times New Roman" panose="02020603050405020304" pitchFamily="18" charset="0"/>
                  <a:ea typeface="+mn-ea"/>
                  <a:cs typeface="Times New Roman" panose="02020603050405020304" pitchFamily="18" charset="0"/>
                </a:endParaRPr>
              </a:p>
            </p:txBody>
          </p:sp>
        </p:grpSp>
      </p:grpSp>
      <p:grpSp>
        <p:nvGrpSpPr>
          <p:cNvPr id="24" name="组合 6"/>
          <p:cNvGrpSpPr>
            <a:grpSpLocks/>
          </p:cNvGrpSpPr>
          <p:nvPr/>
        </p:nvGrpSpPr>
        <p:grpSpPr bwMode="auto">
          <a:xfrm>
            <a:off x="5790241" y="915566"/>
            <a:ext cx="2698595" cy="953832"/>
            <a:chOff x="5947983" y="1467118"/>
            <a:chExt cx="3331713" cy="1270887"/>
          </a:xfrm>
        </p:grpSpPr>
        <p:grpSp>
          <p:nvGrpSpPr>
            <p:cNvPr id="26" name="组合 16"/>
            <p:cNvGrpSpPr>
              <a:grpSpLocks/>
            </p:cNvGrpSpPr>
            <p:nvPr/>
          </p:nvGrpSpPr>
          <p:grpSpPr bwMode="auto">
            <a:xfrm flipH="1">
              <a:off x="5947983" y="2040254"/>
              <a:ext cx="2951202" cy="697751"/>
              <a:chOff x="1072754" y="2615817"/>
              <a:chExt cx="3085901" cy="698081"/>
            </a:xfrm>
          </p:grpSpPr>
          <p:cxnSp>
            <p:nvCxnSpPr>
              <p:cNvPr id="30" name="直接连接符 7"/>
              <p:cNvCxnSpPr>
                <a:cxnSpLocks noChangeShapeType="1"/>
              </p:cNvCxnSpPr>
              <p:nvPr/>
            </p:nvCxnSpPr>
            <p:spPr bwMode="auto">
              <a:xfrm>
                <a:off x="1072754" y="2615817"/>
                <a:ext cx="339514" cy="698081"/>
              </a:xfrm>
              <a:prstGeom prst="line">
                <a:avLst/>
              </a:prstGeom>
              <a:noFill/>
              <a:ln w="28575" algn="ctr">
                <a:solidFill>
                  <a:srgbClr val="006BA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10"/>
              <p:cNvCxnSpPr>
                <a:cxnSpLocks noChangeShapeType="1"/>
              </p:cNvCxnSpPr>
              <p:nvPr/>
            </p:nvCxnSpPr>
            <p:spPr bwMode="auto">
              <a:xfrm>
                <a:off x="1396463" y="3309401"/>
                <a:ext cx="2762192" cy="0"/>
              </a:xfrm>
              <a:prstGeom prst="line">
                <a:avLst/>
              </a:prstGeom>
              <a:noFill/>
              <a:ln w="28575" algn="ctr">
                <a:solidFill>
                  <a:srgbClr val="006BA9"/>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7" name="组合 15"/>
            <p:cNvGrpSpPr>
              <a:grpSpLocks/>
            </p:cNvGrpSpPr>
            <p:nvPr/>
          </p:nvGrpSpPr>
          <p:grpSpPr bwMode="auto">
            <a:xfrm flipH="1">
              <a:off x="8635230" y="1467118"/>
              <a:ext cx="644466" cy="697139"/>
              <a:chOff x="1359470" y="3709290"/>
              <a:chExt cx="673880" cy="697468"/>
            </a:xfrm>
          </p:grpSpPr>
          <p:sp>
            <p:nvSpPr>
              <p:cNvPr id="28" name="椭圆 27"/>
              <p:cNvSpPr/>
              <p:nvPr/>
            </p:nvSpPr>
            <p:spPr bwMode="auto">
              <a:xfrm>
                <a:off x="1359470" y="3803812"/>
                <a:ext cx="673880" cy="521882"/>
              </a:xfrm>
              <a:prstGeom prst="ellipse">
                <a:avLst/>
              </a:prstGeom>
              <a:solidFill>
                <a:srgbClr val="006BA9"/>
              </a:solidFill>
              <a:ln w="28575" cap="flat" cmpd="sng" algn="ctr">
                <a:solidFill>
                  <a:srgbClr val="006BA9"/>
                </a:solidFill>
                <a:prstDash val="solid"/>
                <a:round/>
                <a:headEnd type="none" w="med" len="med"/>
                <a:tailEnd type="none" w="med" len="med"/>
              </a:ln>
              <a:effectLst>
                <a:outerShdw blurRad="25400" dist="12700" dir="2700000" algn="tl" rotWithShape="0">
                  <a:prstClr val="black">
                    <a:alpha val="40000"/>
                  </a:prstClr>
                </a:outerShdw>
              </a:effectLst>
            </p:spPr>
            <p:txBody>
              <a:bodyPr/>
              <a:lstStyle/>
              <a:p>
                <a:pPr fontAlgn="auto">
                  <a:spcBef>
                    <a:spcPts val="0"/>
                  </a:spcBef>
                  <a:spcAft>
                    <a:spcPts val="0"/>
                  </a:spcAft>
                  <a:buFont typeface="Arial" pitchFamily="34" charset="0"/>
                  <a:buNone/>
                  <a:defRPr/>
                </a:pPr>
                <a:endParaRPr lang="zh-CN" altLang="en-US">
                  <a:latin typeface="Times New Roman" pitchFamily="18" charset="0"/>
                  <a:ea typeface="宋体" pitchFamily="2" charset="-122"/>
                  <a:cs typeface="Times New Roman" pitchFamily="18" charset="0"/>
                </a:endParaRPr>
              </a:p>
            </p:txBody>
          </p:sp>
          <p:sp>
            <p:nvSpPr>
              <p:cNvPr id="29" name="TextBox 28"/>
              <p:cNvSpPr txBox="1"/>
              <p:nvPr/>
            </p:nvSpPr>
            <p:spPr>
              <a:xfrm>
                <a:off x="1570752" y="3709290"/>
                <a:ext cx="335919" cy="697468"/>
              </a:xfrm>
              <a:prstGeom prst="rect">
                <a:avLst/>
              </a:prstGeom>
              <a:noFill/>
              <a:effectLst>
                <a:outerShdw blurRad="12700" dist="12700" dir="2700000" algn="tl" rotWithShape="0">
                  <a:prstClr val="black">
                    <a:alpha val="40000"/>
                  </a:prstClr>
                </a:outerShdw>
              </a:effectLst>
            </p:spPr>
            <p:txBody>
              <a:bodyPr>
                <a:spAutoFit/>
              </a:bodyPr>
              <a:lstStyle/>
              <a:p>
                <a:pPr fontAlgn="auto">
                  <a:spcBef>
                    <a:spcPts val="0"/>
                  </a:spcBef>
                  <a:spcAft>
                    <a:spcPts val="0"/>
                  </a:spcAft>
                  <a:defRPr/>
                </a:pPr>
                <a:r>
                  <a:rPr lang="en-US" altLang="zh-CN" sz="2800" b="1" dirty="0">
                    <a:solidFill>
                      <a:schemeClr val="bg1"/>
                    </a:solidFill>
                    <a:latin typeface="Times New Roman" panose="02020603050405020304" pitchFamily="18" charset="0"/>
                    <a:ea typeface="+mn-ea"/>
                    <a:cs typeface="Times New Roman" panose="02020603050405020304" pitchFamily="18" charset="0"/>
                  </a:rPr>
                  <a:t>2</a:t>
                </a:r>
                <a:endParaRPr lang="zh-CN" altLang="en-US" sz="2800" b="1" dirty="0">
                  <a:solidFill>
                    <a:schemeClr val="bg1"/>
                  </a:solidFill>
                  <a:latin typeface="Times New Roman" panose="02020603050405020304" pitchFamily="18" charset="0"/>
                  <a:ea typeface="+mn-ea"/>
                  <a:cs typeface="Times New Roman" panose="02020603050405020304" pitchFamily="18" charset="0"/>
                </a:endParaRPr>
              </a:p>
            </p:txBody>
          </p:sp>
        </p:grpSp>
      </p:grpSp>
      <p:grpSp>
        <p:nvGrpSpPr>
          <p:cNvPr id="33" name="组合 38"/>
          <p:cNvGrpSpPr>
            <a:grpSpLocks/>
          </p:cNvGrpSpPr>
          <p:nvPr/>
        </p:nvGrpSpPr>
        <p:grpSpPr bwMode="auto">
          <a:xfrm rot="5400000" flipV="1">
            <a:off x="6219872" y="1933027"/>
            <a:ext cx="935197" cy="4148453"/>
            <a:chOff x="6453783" y="4116773"/>
            <a:chExt cx="1486743" cy="1150158"/>
          </a:xfrm>
        </p:grpSpPr>
        <p:grpSp>
          <p:nvGrpSpPr>
            <p:cNvPr id="35" name="组合 38"/>
            <p:cNvGrpSpPr>
              <a:grpSpLocks/>
            </p:cNvGrpSpPr>
            <p:nvPr/>
          </p:nvGrpSpPr>
          <p:grpSpPr bwMode="auto">
            <a:xfrm rot="10800000">
              <a:off x="6453783" y="4116773"/>
              <a:ext cx="1070795" cy="971031"/>
              <a:chOff x="1766928" y="2142887"/>
              <a:chExt cx="1070902" cy="970651"/>
            </a:xfrm>
          </p:grpSpPr>
          <p:cxnSp>
            <p:nvCxnSpPr>
              <p:cNvPr id="39" name="直接连接符 39"/>
              <p:cNvCxnSpPr>
                <a:cxnSpLocks noChangeShapeType="1"/>
              </p:cNvCxnSpPr>
              <p:nvPr/>
            </p:nvCxnSpPr>
            <p:spPr bwMode="auto">
              <a:xfrm rot="16200000" flipH="1">
                <a:off x="1349551" y="2569823"/>
                <a:ext cx="858030" cy="4158"/>
              </a:xfrm>
              <a:prstGeom prst="line">
                <a:avLst/>
              </a:prstGeom>
              <a:noFill/>
              <a:ln w="28575" algn="ctr">
                <a:solidFill>
                  <a:srgbClr val="01598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40"/>
              <p:cNvCxnSpPr>
                <a:cxnSpLocks noChangeShapeType="1"/>
              </p:cNvCxnSpPr>
              <p:nvPr/>
            </p:nvCxnSpPr>
            <p:spPr bwMode="auto">
              <a:xfrm rot="16200000" flipH="1">
                <a:off x="2244646" y="2520355"/>
                <a:ext cx="115465" cy="1070902"/>
              </a:xfrm>
              <a:prstGeom prst="line">
                <a:avLst/>
              </a:prstGeom>
              <a:noFill/>
              <a:ln w="28575" algn="ctr">
                <a:solidFill>
                  <a:srgbClr val="01598B"/>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6" name="组合 41"/>
            <p:cNvGrpSpPr>
              <a:grpSpLocks/>
            </p:cNvGrpSpPr>
            <p:nvPr/>
          </p:nvGrpSpPr>
          <p:grpSpPr bwMode="auto">
            <a:xfrm flipH="1">
              <a:off x="7108729" y="5073765"/>
              <a:ext cx="831797" cy="193166"/>
              <a:chOff x="1990408" y="3800127"/>
              <a:chExt cx="834155" cy="192925"/>
            </a:xfrm>
          </p:grpSpPr>
          <p:sp>
            <p:nvSpPr>
              <p:cNvPr id="37" name="椭圆 36"/>
              <p:cNvSpPr/>
              <p:nvPr/>
            </p:nvSpPr>
            <p:spPr bwMode="auto">
              <a:xfrm rot="5400000">
                <a:off x="2331668" y="3513921"/>
                <a:ext cx="169310" cy="741722"/>
              </a:xfrm>
              <a:prstGeom prst="ellipse">
                <a:avLst/>
              </a:prstGeom>
              <a:solidFill>
                <a:srgbClr val="006BA9"/>
              </a:solidFill>
              <a:ln w="28575" cap="flat" cmpd="sng" algn="ctr">
                <a:solidFill>
                  <a:srgbClr val="006BA9"/>
                </a:solidFill>
                <a:prstDash val="solid"/>
                <a:round/>
                <a:headEnd type="none" w="med" len="med"/>
                <a:tailEnd type="none" w="med" len="med"/>
              </a:ln>
              <a:effectLst>
                <a:outerShdw blurRad="25400" dist="12700" dir="2700000" algn="tl" rotWithShape="0">
                  <a:prstClr val="black">
                    <a:alpha val="40000"/>
                  </a:prstClr>
                </a:outerShdw>
              </a:effectLst>
            </p:spPr>
            <p:txBody>
              <a:bodyPr/>
              <a:lstStyle/>
              <a:p>
                <a:pPr fontAlgn="auto">
                  <a:spcBef>
                    <a:spcPts val="0"/>
                  </a:spcBef>
                  <a:spcAft>
                    <a:spcPts val="0"/>
                  </a:spcAft>
                  <a:buFont typeface="Arial" pitchFamily="34" charset="0"/>
                  <a:buNone/>
                  <a:defRPr/>
                </a:pPr>
                <a:endParaRPr lang="zh-CN" altLang="en-US">
                  <a:latin typeface="Times New Roman" pitchFamily="18" charset="0"/>
                  <a:ea typeface="宋体" pitchFamily="2" charset="-122"/>
                  <a:cs typeface="Times New Roman" pitchFamily="18" charset="0"/>
                </a:endParaRPr>
              </a:p>
            </p:txBody>
          </p:sp>
          <p:sp>
            <p:nvSpPr>
              <p:cNvPr id="38" name="TextBox 37"/>
              <p:cNvSpPr txBox="1"/>
              <p:nvPr/>
            </p:nvSpPr>
            <p:spPr>
              <a:xfrm rot="5400000">
                <a:off x="2327155" y="3495644"/>
                <a:ext cx="160661" cy="834155"/>
              </a:xfrm>
              <a:prstGeom prst="rect">
                <a:avLst/>
              </a:prstGeom>
              <a:noFill/>
              <a:effectLst>
                <a:outerShdw blurRad="12700" dist="12700" dir="2700000" algn="tl" rotWithShape="0">
                  <a:prstClr val="black">
                    <a:alpha val="40000"/>
                  </a:prstClr>
                </a:outerShdw>
              </a:effectLst>
            </p:spPr>
            <p:txBody>
              <a:bodyPr>
                <a:spAutoFit/>
              </a:bodyPr>
              <a:lstStyle/>
              <a:p>
                <a:pPr fontAlgn="auto">
                  <a:spcBef>
                    <a:spcPts val="0"/>
                  </a:spcBef>
                  <a:spcAft>
                    <a:spcPts val="0"/>
                  </a:spcAft>
                  <a:defRPr/>
                </a:pPr>
                <a:r>
                  <a:rPr lang="en-US" altLang="zh-CN" sz="2800" b="1" dirty="0">
                    <a:solidFill>
                      <a:schemeClr val="bg1"/>
                    </a:solidFill>
                    <a:latin typeface="Times New Roman" panose="02020603050405020304" pitchFamily="18" charset="0"/>
                    <a:ea typeface="+mn-ea"/>
                    <a:cs typeface="Times New Roman" panose="02020603050405020304" pitchFamily="18" charset="0"/>
                  </a:rPr>
                  <a:t>3</a:t>
                </a:r>
                <a:endParaRPr lang="zh-CN" altLang="en-US" sz="2800" b="1" dirty="0">
                  <a:solidFill>
                    <a:schemeClr val="bg1"/>
                  </a:solidFill>
                  <a:latin typeface="Times New Roman" panose="02020603050405020304" pitchFamily="18" charset="0"/>
                  <a:ea typeface="+mn-ea"/>
                  <a:cs typeface="Times New Roman" panose="02020603050405020304" pitchFamily="18" charset="0"/>
                </a:endParaRPr>
              </a:p>
            </p:txBody>
          </p:sp>
        </p:grpSp>
      </p:grpSp>
      <p:sp>
        <p:nvSpPr>
          <p:cNvPr id="42" name="文本占位符 41"/>
          <p:cNvSpPr>
            <a:spLocks noGrp="1"/>
          </p:cNvSpPr>
          <p:nvPr>
            <p:ph type="body" sz="quarter" idx="12"/>
          </p:nvPr>
        </p:nvSpPr>
        <p:spPr>
          <a:xfrm>
            <a:off x="949312" y="1869369"/>
            <a:ext cx="2183553" cy="615553"/>
          </a:xfrm>
        </p:spPr>
        <p:txBody>
          <a:bodyPr/>
          <a:lstStyle>
            <a:lvl1pPr>
              <a:lnSpc>
                <a:spcPct val="100000"/>
              </a:lnSpc>
              <a:defRPr/>
            </a:lvl1pPr>
          </a:lstStyle>
          <a:p>
            <a:pPr lvl="0"/>
            <a:r>
              <a:rPr lang="zh-CN" altLang="en-US" dirty="0"/>
              <a:t>单击此处编辑母版文本样式</a:t>
            </a:r>
          </a:p>
        </p:txBody>
      </p:sp>
      <p:sp>
        <p:nvSpPr>
          <p:cNvPr id="43" name="文本占位符 41"/>
          <p:cNvSpPr>
            <a:spLocks noGrp="1"/>
          </p:cNvSpPr>
          <p:nvPr>
            <p:ph type="body" sz="quarter" idx="13"/>
          </p:nvPr>
        </p:nvSpPr>
        <p:spPr>
          <a:xfrm>
            <a:off x="5866434" y="1241434"/>
            <a:ext cx="2058990" cy="615553"/>
          </a:xfrm>
        </p:spPr>
        <p:txBody>
          <a:bodyPr/>
          <a:lstStyle>
            <a:lvl1pPr>
              <a:lnSpc>
                <a:spcPct val="100000"/>
              </a:lnSpc>
              <a:defRPr/>
            </a:lvl1pPr>
          </a:lstStyle>
          <a:p>
            <a:pPr lvl="0"/>
            <a:r>
              <a:rPr lang="zh-CN" altLang="en-US" dirty="0"/>
              <a:t>单击此处编辑母版文本样式</a:t>
            </a:r>
          </a:p>
        </p:txBody>
      </p:sp>
      <p:sp>
        <p:nvSpPr>
          <p:cNvPr id="44" name="文本占位符 41"/>
          <p:cNvSpPr>
            <a:spLocks noGrp="1"/>
          </p:cNvSpPr>
          <p:nvPr>
            <p:ph type="body" sz="quarter" idx="14"/>
          </p:nvPr>
        </p:nvSpPr>
        <p:spPr>
          <a:xfrm>
            <a:off x="5029199" y="3579864"/>
            <a:ext cx="3035775" cy="615553"/>
          </a:xfrm>
        </p:spPr>
        <p:txBody>
          <a:bodyPr/>
          <a:lstStyle>
            <a:lvl1pPr>
              <a:lnSpc>
                <a:spcPct val="100000"/>
              </a:lnSpc>
              <a:defRPr/>
            </a:lvl1pPr>
          </a:lstStyle>
          <a:p>
            <a:pPr lvl="0"/>
            <a:r>
              <a:rPr lang="zh-CN" altLang="en-US" dirty="0"/>
              <a:t>单击此处编辑母版文本样式</a:t>
            </a:r>
          </a:p>
        </p:txBody>
      </p:sp>
      <p:sp>
        <p:nvSpPr>
          <p:cNvPr id="41" name="标题 1"/>
          <p:cNvSpPr txBox="1">
            <a:spLocks/>
          </p:cNvSpPr>
          <p:nvPr userDrawn="1"/>
        </p:nvSpPr>
        <p:spPr>
          <a:xfrm>
            <a:off x="1763688" y="207101"/>
            <a:ext cx="3888432" cy="492443"/>
          </a:xfrm>
          <a:prstGeom prst="rect">
            <a:avLst/>
          </a:prstGeom>
        </p:spPr>
        <p:txBody>
          <a:bodyPr wrap="square" lIns="0" tIns="0" rIns="0" bIns="0">
            <a:spAutoFit/>
          </a:bodyPr>
          <a:lstStyle>
            <a:lvl1pPr>
              <a:defRPr sz="3200" b="1" i="0" baseline="0">
                <a:solidFill>
                  <a:srgbClr val="006BA9"/>
                </a:solidFill>
                <a:latin typeface="微软雅黑"/>
                <a:ea typeface="宋体" panose="02010600030101010101" pitchFamily="2" charset="-122"/>
                <a:cs typeface="微软雅黑"/>
              </a:defRPr>
            </a:lvl1pPr>
          </a:lstStyle>
          <a:p>
            <a:pPr eaLnBrk="1" fontAlgn="auto" hangingPunct="1">
              <a:spcBef>
                <a:spcPts val="0"/>
              </a:spcBef>
              <a:spcAft>
                <a:spcPts val="0"/>
              </a:spcAft>
            </a:pPr>
            <a:r>
              <a:rPr lang="zh-CN" altLang="en-US" kern="0" dirty="0" smtClean="0"/>
              <a:t>学习目标</a:t>
            </a:r>
            <a:endParaRPr lang="zh-CN" altLang="en-US" kern="0" dirty="0"/>
          </a:p>
        </p:txBody>
      </p:sp>
    </p:spTree>
    <p:extLst>
      <p:ext uri="{BB962C8B-B14F-4D97-AF65-F5344CB8AC3E}">
        <p14:creationId xmlns:p14="http://schemas.microsoft.com/office/powerpoint/2010/main" val="415371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1" presetClass="entr" presetSubtype="3"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3)">
                                      <p:cBhvr>
                                        <p:cTn id="13" dur="750"/>
                                        <p:tgtEl>
                                          <p:spTgt spid="5"/>
                                        </p:tgtEl>
                                      </p:cBhvr>
                                    </p:animEffect>
                                  </p:childTnLst>
                                </p:cTn>
                              </p:par>
                            </p:childTnLst>
                          </p:cTn>
                        </p:par>
                        <p:par>
                          <p:cTn id="14" fill="hold">
                            <p:stCondLst>
                              <p:cond delay="1250"/>
                            </p:stCondLst>
                            <p:childTnLst>
                              <p:par>
                                <p:cTn id="15" presetID="22" presetClass="entr" presetSubtype="2"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right)">
                                      <p:cBhvr>
                                        <p:cTn id="17" dur="500"/>
                                        <p:tgtEl>
                                          <p:spTgt spid="15"/>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500"/>
                                        <p:tgtEl>
                                          <p:spTgt spid="24"/>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par>
                          <p:cTn id="26" fill="hold">
                            <p:stCondLst>
                              <p:cond delay="2750"/>
                            </p:stCondLst>
                            <p:childTnLst>
                              <p:par>
                                <p:cTn id="27" presetID="10" presetClass="entr" presetSubtype="0" fill="hold" grpId="0" nodeType="afterEffect">
                                  <p:stCondLst>
                                    <p:cond delay="0"/>
                                  </p:stCondLst>
                                  <p:childTnLst>
                                    <p:set>
                                      <p:cBhvr>
                                        <p:cTn id="28" dur="1" fill="hold">
                                          <p:stCondLst>
                                            <p:cond delay="0"/>
                                          </p:stCondLst>
                                        </p:cTn>
                                        <p:tgtEl>
                                          <p:spTgt spid="42">
                                            <p:txEl>
                                              <p:pRg st="0" end="0"/>
                                            </p:txEl>
                                          </p:spTgt>
                                        </p:tgtEl>
                                        <p:attrNameLst>
                                          <p:attrName>style.visibility</p:attrName>
                                        </p:attrNameLst>
                                      </p:cBhvr>
                                      <p:to>
                                        <p:strVal val="visible"/>
                                      </p:to>
                                    </p:set>
                                    <p:animEffect transition="in" filter="fade">
                                      <p:cBhvr>
                                        <p:cTn id="29" dur="500"/>
                                        <p:tgtEl>
                                          <p:spTgt spid="42">
                                            <p:txEl>
                                              <p:pRg st="0" end="0"/>
                                            </p:txEl>
                                          </p:spTgt>
                                        </p:tgtEl>
                                      </p:cBhvr>
                                    </p:animEffect>
                                  </p:childTnLst>
                                </p:cTn>
                              </p:par>
                            </p:childTnLst>
                          </p:cTn>
                        </p:par>
                        <p:par>
                          <p:cTn id="30" fill="hold">
                            <p:stCondLst>
                              <p:cond delay="3250"/>
                            </p:stCondLst>
                            <p:childTnLst>
                              <p:par>
                                <p:cTn id="31" presetID="10" presetClass="entr" presetSubtype="0" fill="hold" grpId="0" nodeType="afterEffect">
                                  <p:stCondLst>
                                    <p:cond delay="0"/>
                                  </p:stCondLst>
                                  <p:childTnLst>
                                    <p:set>
                                      <p:cBhvr>
                                        <p:cTn id="32" dur="1" fill="hold">
                                          <p:stCondLst>
                                            <p:cond delay="0"/>
                                          </p:stCondLst>
                                        </p:cTn>
                                        <p:tgtEl>
                                          <p:spTgt spid="43">
                                            <p:txEl>
                                              <p:pRg st="0" end="0"/>
                                            </p:txEl>
                                          </p:spTgt>
                                        </p:tgtEl>
                                        <p:attrNameLst>
                                          <p:attrName>style.visibility</p:attrName>
                                        </p:attrNameLst>
                                      </p:cBhvr>
                                      <p:to>
                                        <p:strVal val="visible"/>
                                      </p:to>
                                    </p:set>
                                    <p:animEffect transition="in" filter="fade">
                                      <p:cBhvr>
                                        <p:cTn id="33" dur="500"/>
                                        <p:tgtEl>
                                          <p:spTgt spid="43">
                                            <p:txEl>
                                              <p:pRg st="0" end="0"/>
                                            </p:txEl>
                                          </p:spTgt>
                                        </p:tgtEl>
                                      </p:cBhvr>
                                    </p:animEffect>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4">
                                            <p:txEl>
                                              <p:pRg st="0" end="0"/>
                                            </p:txEl>
                                          </p:spTgt>
                                        </p:tgtEl>
                                        <p:attrNameLst>
                                          <p:attrName>style.visibility</p:attrName>
                                        </p:attrNameLst>
                                      </p:cBhvr>
                                      <p:to>
                                        <p:strVal val="visible"/>
                                      </p:to>
                                    </p:set>
                                    <p:animEffect transition="in" filter="fade">
                                      <p:cBhvr>
                                        <p:cTn id="37"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tmplLst>
          <p:tmpl lvl="1">
            <p:tnLst>
              <p:par>
                <p:cTn presetID="10" presetClass="entr" presetSubtype="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utline">
    <p:spTree>
      <p:nvGrpSpPr>
        <p:cNvPr id="1" name=""/>
        <p:cNvGrpSpPr/>
        <p:nvPr/>
      </p:nvGrpSpPr>
      <p:grpSpPr>
        <a:xfrm>
          <a:off x="0" y="0"/>
          <a:ext cx="0" cy="0"/>
          <a:chOff x="0" y="0"/>
          <a:chExt cx="0" cy="0"/>
        </a:xfrm>
      </p:grpSpPr>
      <p:sp>
        <p:nvSpPr>
          <p:cNvPr id="6" name="内容占位符 5"/>
          <p:cNvSpPr>
            <a:spLocks noGrp="1"/>
          </p:cNvSpPr>
          <p:nvPr>
            <p:ph sz="quarter" idx="12"/>
          </p:nvPr>
        </p:nvSpPr>
        <p:spPr>
          <a:xfrm>
            <a:off x="1676400" y="914403"/>
            <a:ext cx="6934200" cy="646331"/>
          </a:xfrm>
        </p:spPr>
        <p:txBody>
          <a:bodyPr/>
          <a:lstStyle>
            <a:lvl1pPr>
              <a:lnSpc>
                <a:spcPct val="150000"/>
              </a:lnSpc>
              <a:defRPr lang="zh-CN" altLang="en-US" sz="2800" b="1" i="0" baseline="0" dirty="0">
                <a:solidFill>
                  <a:srgbClr val="006BA9"/>
                </a:solidFill>
                <a:latin typeface="微软雅黑"/>
                <a:ea typeface="宋体" panose="02010600030101010101" pitchFamily="2" charset="-122"/>
                <a:cs typeface="微软雅黑"/>
              </a:defRPr>
            </a:lvl1pPr>
          </a:lstStyle>
          <a:p>
            <a:pPr lvl="0"/>
            <a:r>
              <a:rPr lang="zh-CN" altLang="en-US" dirty="0"/>
              <a:t>单击此处编辑母版文本样式</a:t>
            </a:r>
          </a:p>
        </p:txBody>
      </p:sp>
      <p:sp>
        <p:nvSpPr>
          <p:cNvPr id="4" name="标题 1"/>
          <p:cNvSpPr txBox="1">
            <a:spLocks/>
          </p:cNvSpPr>
          <p:nvPr userDrawn="1"/>
        </p:nvSpPr>
        <p:spPr>
          <a:xfrm>
            <a:off x="1763688" y="207099"/>
            <a:ext cx="3888432" cy="492443"/>
          </a:xfrm>
          <a:prstGeom prst="rect">
            <a:avLst/>
          </a:prstGeom>
        </p:spPr>
        <p:txBody>
          <a:bodyPr wrap="square" lIns="0" tIns="0" rIns="0" bIns="0">
            <a:spAutoFit/>
          </a:bodyPr>
          <a:lstStyle>
            <a:lvl1pPr>
              <a:defRPr sz="3200" b="1" i="0" baseline="0">
                <a:solidFill>
                  <a:srgbClr val="006BA9"/>
                </a:solidFill>
                <a:latin typeface="微软雅黑"/>
                <a:ea typeface="宋体" panose="02010600030101010101" pitchFamily="2" charset="-122"/>
                <a:cs typeface="微软雅黑"/>
              </a:defRPr>
            </a:lvl1pPr>
          </a:lstStyle>
          <a:p>
            <a:pPr eaLnBrk="1" fontAlgn="auto" hangingPunct="1">
              <a:spcBef>
                <a:spcPts val="0"/>
              </a:spcBef>
              <a:spcAft>
                <a:spcPts val="0"/>
              </a:spcAft>
            </a:pPr>
            <a:r>
              <a:rPr lang="zh-CN" altLang="en-US" kern="0" dirty="0" smtClean="0"/>
              <a:t>学习提纲</a:t>
            </a:r>
            <a:endParaRPr lang="zh-CN" altLang="en-US" kern="0" dirty="0"/>
          </a:p>
        </p:txBody>
      </p:sp>
    </p:spTree>
    <p:extLst>
      <p:ext uri="{BB962C8B-B14F-4D97-AF65-F5344CB8AC3E}">
        <p14:creationId xmlns:p14="http://schemas.microsoft.com/office/powerpoint/2010/main" val="67354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urseName">
    <p:bg>
      <p:bgPr>
        <a:solidFill>
          <a:schemeClr val="bg1"/>
        </a:solidFill>
        <a:effectLst/>
      </p:bgPr>
    </p:bg>
    <p:spTree>
      <p:nvGrpSpPr>
        <p:cNvPr id="1" name=""/>
        <p:cNvGrpSpPr/>
        <p:nvPr/>
      </p:nvGrpSpPr>
      <p:grpSpPr>
        <a:xfrm>
          <a:off x="0" y="0"/>
          <a:ext cx="0" cy="0"/>
          <a:chOff x="0" y="0"/>
          <a:chExt cx="0" cy="0"/>
        </a:xfrm>
      </p:grpSpPr>
      <p:pic>
        <p:nvPicPr>
          <p:cNvPr id="2056" name="Picture 8"/>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71229" y="356970"/>
            <a:ext cx="6191250" cy="450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Holder 2"/>
          <p:cNvSpPr txBox="1">
            <a:spLocks/>
          </p:cNvSpPr>
          <p:nvPr userDrawn="1"/>
        </p:nvSpPr>
        <p:spPr>
          <a:xfrm>
            <a:off x="1612136" y="1771655"/>
            <a:ext cx="5909437" cy="615553"/>
          </a:xfrm>
          <a:prstGeom prst="rect">
            <a:avLst/>
          </a:prstGeom>
        </p:spPr>
        <p:txBody>
          <a:bodyPr wrap="square" lIns="0" tIns="0" rIns="0" bIns="0">
            <a:spAutoFit/>
          </a:bodyPr>
          <a:lstStyle>
            <a:lvl1pPr algn="ctr">
              <a:defRPr sz="4000" b="1" i="0">
                <a:solidFill>
                  <a:schemeClr val="bg1"/>
                </a:solidFill>
                <a:latin typeface="宋体" pitchFamily="2" charset="-122"/>
                <a:ea typeface="宋体" pitchFamily="2" charset="-122"/>
                <a:cs typeface="宋体" pitchFamily="2" charset="-122"/>
              </a:defRPr>
            </a:lvl1pPr>
          </a:lstStyle>
          <a:p>
            <a:endParaRPr lang="zh-CN" altLang="en-US" dirty="0"/>
          </a:p>
        </p:txBody>
      </p:sp>
      <p:pic>
        <p:nvPicPr>
          <p:cNvPr id="2050" name="Picture 2"/>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sharpenSoften amount="1000"/>
                    </a14:imgEffect>
                    <a14:imgEffect>
                      <a14:brightnessContrast bright="-30000" contrast="18000"/>
                    </a14:imgEffect>
                  </a14:imgLayer>
                </a14:imgProps>
              </a:ext>
              <a:ext uri="{28A0092B-C50C-407E-A947-70E740481C1C}">
                <a14:useLocalDpi xmlns:a14="http://schemas.microsoft.com/office/drawing/2010/main" val="0"/>
              </a:ext>
            </a:extLst>
          </a:blip>
          <a:srcRect/>
          <a:stretch>
            <a:fillRect/>
          </a:stretch>
        </p:blipFill>
        <p:spPr bwMode="auto">
          <a:xfrm>
            <a:off x="1722612" y="621267"/>
            <a:ext cx="5688415" cy="3217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userDrawn="1"/>
        </p:nvSpPr>
        <p:spPr>
          <a:xfrm>
            <a:off x="2542066" y="1635646"/>
            <a:ext cx="4049507" cy="707886"/>
          </a:xfrm>
          <a:prstGeom prst="rect">
            <a:avLst/>
          </a:prstGeom>
          <a:noFill/>
          <a:ln>
            <a:noFill/>
          </a:ln>
          <a:effectLst>
            <a:innerShdw blurRad="63500" dist="50800" dir="2700000">
              <a:prstClr val="black">
                <a:alpha val="50000"/>
              </a:prstClr>
            </a:innerShdw>
          </a:effectLst>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altLang="zh-CN" sz="4000" b="1" cap="none" spc="0" baseline="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楷体" panose="02010609060101010101" pitchFamily="49" charset="-122"/>
                <a:ea typeface="楷体" panose="02010609060101010101" pitchFamily="49" charset="-122"/>
              </a:rPr>
              <a:t>Java EE</a:t>
            </a:r>
            <a:r>
              <a:rPr lang="zh-CN" altLang="en-US" sz="4000" b="1" cap="none" spc="0" baseline="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楷体" panose="02010609060101010101" pitchFamily="49" charset="-122"/>
                <a:ea typeface="楷体" panose="02010609060101010101" pitchFamily="49" charset="-122"/>
              </a:rPr>
              <a:t>框架技术</a:t>
            </a:r>
            <a:endParaRPr lang="zh-CN" altLang="en-US" sz="4000" b="1" cap="none" spc="0" baseline="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楷体" panose="02010609060101010101" pitchFamily="49" charset="-122"/>
              <a:ea typeface="楷体" panose="02010609060101010101" pitchFamily="49" charset="-122"/>
            </a:endParaRPr>
          </a:p>
        </p:txBody>
      </p:sp>
      <p:sp>
        <p:nvSpPr>
          <p:cNvPr id="5" name="矩形 4"/>
          <p:cNvSpPr/>
          <p:nvPr userDrawn="1"/>
        </p:nvSpPr>
        <p:spPr>
          <a:xfrm>
            <a:off x="3770340" y="3075806"/>
            <a:ext cx="1603323" cy="430887"/>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22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主讲：苏兵</a:t>
            </a:r>
            <a:endParaRPr lang="zh-CN" altLang="en-US" sz="22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9" name="Picture 4" descr="https://gimg2.baidu.com/image_search/src=http%3A%2F%2Fimage1.bubuko.com%2Finfo%2F202005%2F20200518232038110826.jpg&amp;refer=http%3A%2F%2Fimage1.bubuko.com&amp;app=2002&amp;size=f9999,10000&amp;q=a80&amp;n=0&amp;g=0n&amp;fmt=jpeg?sec=1632276846&amp;t=4922518a1e07a49757d30e14102d2264"/>
          <p:cNvPicPr>
            <a:picLocks noChangeArrowheads="1"/>
          </p:cNvPicPr>
          <p:nvPr userDrawn="1"/>
        </p:nvPicPr>
        <p:blipFill rotWithShape="1">
          <a:blip r:embed="rId5" cstate="print">
            <a:extLst>
              <a:ext uri="{28A0092B-C50C-407E-A947-70E740481C1C}">
                <a14:useLocalDpi xmlns:a14="http://schemas.microsoft.com/office/drawing/2010/main" val="0"/>
              </a:ext>
            </a:extLst>
          </a:blip>
          <a:srcRect l="22944" r="22999"/>
          <a:stretch/>
        </p:blipFill>
        <p:spPr bwMode="auto">
          <a:xfrm>
            <a:off x="4212001" y="4199359"/>
            <a:ext cx="720000" cy="5148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125397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1500"/>
                                        <p:tgtEl>
                                          <p:spTgt spid="3"/>
                                        </p:tgtEl>
                                      </p:cBhvr>
                                    </p:animEffect>
                                  </p:childTnLst>
                                </p:cTn>
                              </p:par>
                            </p:childTnLst>
                          </p:cTn>
                        </p:par>
                        <p:par>
                          <p:cTn id="8" fill="hold">
                            <p:stCondLst>
                              <p:cond delay="1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8194"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206" t="7465" r="13765" b="16676"/>
          <a:stretch/>
        </p:blipFill>
        <p:spPr bwMode="auto">
          <a:xfrm>
            <a:off x="152400" y="1143000"/>
            <a:ext cx="8618948" cy="3805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占位符 7"/>
          <p:cNvSpPr>
            <a:spLocks noGrp="1"/>
          </p:cNvSpPr>
          <p:nvPr>
            <p:ph type="body" sz="quarter" idx="12"/>
          </p:nvPr>
        </p:nvSpPr>
        <p:spPr>
          <a:xfrm>
            <a:off x="2743200" y="2114550"/>
            <a:ext cx="5638800" cy="784830"/>
          </a:xfrm>
        </p:spPr>
        <p:txBody>
          <a:bodyPr/>
          <a:lstStyle>
            <a:lvl1pPr marL="0" indent="0" algn="ctr">
              <a:lnSpc>
                <a:spcPct val="150000"/>
              </a:lnSpc>
              <a:buFontTx/>
              <a:buNone/>
              <a:defRPr sz="3400" b="1" baseline="0">
                <a:solidFill>
                  <a:schemeClr val="bg1"/>
                </a:solidFill>
                <a:latin typeface="微软雅黑" panose="020B0503020204020204" pitchFamily="34" charset="-122"/>
                <a:ea typeface="宋体" panose="02010600030101010101" pitchFamily="2" charset="-122"/>
              </a:defRPr>
            </a:lvl1pPr>
            <a:lvl2pPr marL="357188" indent="0">
              <a:lnSpc>
                <a:spcPct val="150000"/>
              </a:lnSpc>
              <a:defRPr sz="2800" b="1">
                <a:solidFill>
                  <a:schemeClr val="bg1"/>
                </a:solidFill>
                <a:latin typeface="Times New Roman" panose="02020603050405020304" pitchFamily="18" charset="0"/>
                <a:ea typeface="宋体" panose="02010600030101010101" pitchFamily="2" charset="-122"/>
              </a:defRPr>
            </a:lvl2pPr>
          </a:lstStyle>
          <a:p>
            <a:pPr lvl="0"/>
            <a:r>
              <a:rPr lang="zh-CN" altLang="en-US" dirty="0"/>
              <a:t>单击此处编辑母版文本样式</a:t>
            </a:r>
          </a:p>
        </p:txBody>
      </p:sp>
      <p:sp>
        <p:nvSpPr>
          <p:cNvPr id="4" name="文本占位符 3"/>
          <p:cNvSpPr>
            <a:spLocks noGrp="1"/>
          </p:cNvSpPr>
          <p:nvPr>
            <p:ph type="body" sz="quarter" idx="13"/>
          </p:nvPr>
        </p:nvSpPr>
        <p:spPr>
          <a:xfrm>
            <a:off x="3581400" y="3028952"/>
            <a:ext cx="4191000" cy="461665"/>
          </a:xfrm>
        </p:spPr>
        <p:txBody>
          <a:bodyPr/>
          <a:lstStyle>
            <a:lvl1pPr algn="ctr">
              <a:defRPr>
                <a:solidFill>
                  <a:schemeClr val="bg1"/>
                </a:solidFill>
              </a:defRPr>
            </a:lvl1pPr>
          </a:lstStyle>
          <a:p>
            <a:pPr lvl="0"/>
            <a:r>
              <a:rPr lang="zh-CN" altLang="en-US" dirty="0"/>
              <a:t>单击此处编辑母版文本样式</a:t>
            </a:r>
          </a:p>
        </p:txBody>
      </p:sp>
      <p:sp>
        <p:nvSpPr>
          <p:cNvPr id="6" name="标题 1"/>
          <p:cNvSpPr txBox="1">
            <a:spLocks/>
          </p:cNvSpPr>
          <p:nvPr userDrawn="1"/>
        </p:nvSpPr>
        <p:spPr>
          <a:xfrm>
            <a:off x="1763688" y="207099"/>
            <a:ext cx="3888432" cy="492443"/>
          </a:xfrm>
          <a:prstGeom prst="rect">
            <a:avLst/>
          </a:prstGeom>
        </p:spPr>
        <p:txBody>
          <a:bodyPr wrap="square" lIns="0" tIns="0" rIns="0" bIns="0">
            <a:spAutoFit/>
          </a:bodyPr>
          <a:lstStyle>
            <a:lvl1pPr>
              <a:defRPr sz="3200" b="1" i="0" baseline="0">
                <a:solidFill>
                  <a:srgbClr val="006BA9"/>
                </a:solidFill>
                <a:latin typeface="微软雅黑"/>
                <a:ea typeface="宋体" panose="02010600030101010101" pitchFamily="2" charset="-122"/>
                <a:cs typeface="微软雅黑"/>
              </a:defRPr>
            </a:lvl1pPr>
          </a:lstStyle>
          <a:p>
            <a:pPr eaLnBrk="1" fontAlgn="auto" hangingPunct="1">
              <a:spcBef>
                <a:spcPts val="0"/>
              </a:spcBef>
              <a:spcAft>
                <a:spcPts val="0"/>
              </a:spcAft>
            </a:pPr>
            <a:r>
              <a:rPr lang="zh-CN" altLang="en-US" kern="0" dirty="0" smtClean="0"/>
              <a:t>新课主题</a:t>
            </a:r>
            <a:endParaRPr lang="zh-CN" altLang="en-US" kern="0" dirty="0"/>
          </a:p>
        </p:txBody>
      </p:sp>
    </p:spTree>
    <p:extLst>
      <p:ext uri="{BB962C8B-B14F-4D97-AF65-F5344CB8AC3E}">
        <p14:creationId xmlns:p14="http://schemas.microsoft.com/office/powerpoint/2010/main" val="884291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outVertical)">
                                      <p:cBhvr>
                                        <p:cTn id="7" dur="1000"/>
                                        <p:tgtEl>
                                          <p:spTgt spid="8">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6" presetClass="entr" presetSubtype="37"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outVertical)">
                      <p:cBhvr>
                        <p:cTn dur="1000"/>
                        <p:tgtEl>
                          <p:spTgt spid="8"/>
                        </p:tgtEl>
                      </p:cBhvr>
                    </p:animEffect>
                  </p:childTnLst>
                </p:cTn>
              </p:par>
            </p:tnLst>
          </p:tmpl>
        </p:tmplLst>
      </p:bldP>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mUp">
    <p:spTree>
      <p:nvGrpSpPr>
        <p:cNvPr id="1" name=""/>
        <p:cNvGrpSpPr/>
        <p:nvPr/>
      </p:nvGrpSpPr>
      <p:grpSpPr>
        <a:xfrm>
          <a:off x="0" y="0"/>
          <a:ext cx="0" cy="0"/>
          <a:chOff x="0" y="0"/>
          <a:chExt cx="0" cy="0"/>
        </a:xfrm>
      </p:grpSpPr>
      <p:pic>
        <p:nvPicPr>
          <p:cNvPr id="8194"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206" t="7465" r="13765" b="16676"/>
          <a:stretch/>
        </p:blipFill>
        <p:spPr bwMode="auto">
          <a:xfrm>
            <a:off x="144052" y="1143000"/>
            <a:ext cx="8618948" cy="3805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占位符 7"/>
          <p:cNvSpPr>
            <a:spLocks noGrp="1"/>
          </p:cNvSpPr>
          <p:nvPr>
            <p:ph type="body" sz="quarter" idx="12"/>
          </p:nvPr>
        </p:nvSpPr>
        <p:spPr>
          <a:xfrm>
            <a:off x="2887252" y="1336238"/>
            <a:ext cx="5410200" cy="1292662"/>
          </a:xfrm>
        </p:spPr>
        <p:txBody>
          <a:bodyPr/>
          <a:lstStyle>
            <a:lvl1pPr marL="357188" indent="-357188">
              <a:lnSpc>
                <a:spcPct val="150000"/>
              </a:lnSpc>
              <a:buFont typeface="+mj-lt"/>
              <a:buAutoNum type="arabicPeriod"/>
              <a:defRPr sz="2800" b="1">
                <a:solidFill>
                  <a:schemeClr val="bg1"/>
                </a:solidFill>
                <a:latin typeface="Times New Roman" panose="02020603050405020304" pitchFamily="18" charset="0"/>
                <a:ea typeface="宋体" panose="02010600030101010101" pitchFamily="2" charset="-122"/>
              </a:defRPr>
            </a:lvl1pPr>
            <a:lvl2pPr marL="357188" indent="0">
              <a:lnSpc>
                <a:spcPct val="150000"/>
              </a:lnSpc>
              <a:defRPr sz="2800" b="1">
                <a:solidFill>
                  <a:schemeClr val="bg1"/>
                </a:solidFill>
                <a:latin typeface="Times New Roman" panose="02020603050405020304" pitchFamily="18" charset="0"/>
                <a:ea typeface="宋体" panose="02010600030101010101" pitchFamily="2" charset="-122"/>
              </a:defRPr>
            </a:lvl2pPr>
          </a:lstStyle>
          <a:p>
            <a:pPr lvl="0"/>
            <a:r>
              <a:rPr lang="zh-CN" altLang="en-US" dirty="0"/>
              <a:t>单击此处编辑母版文本样式</a:t>
            </a:r>
          </a:p>
          <a:p>
            <a:pPr lvl="1"/>
            <a:r>
              <a:rPr lang="zh-CN" altLang="en-US" dirty="0"/>
              <a:t>第二级</a:t>
            </a:r>
          </a:p>
        </p:txBody>
      </p:sp>
      <p:sp>
        <p:nvSpPr>
          <p:cNvPr id="5" name="Holder 4"/>
          <p:cNvSpPr>
            <a:spLocks noGrp="1"/>
          </p:cNvSpPr>
          <p:nvPr>
            <p:ph type="ftr" sz="quarter" idx="5"/>
          </p:nvPr>
        </p:nvSpPr>
        <p:spPr>
          <a:xfrm>
            <a:off x="8435898" y="4935751"/>
            <a:ext cx="609600" cy="215444"/>
          </a:xfrm>
        </p:spPr>
        <p:txBody>
          <a:bodyPr lIns="0" tIns="0" rIns="0" bIns="0"/>
          <a:lstStyle>
            <a:lvl1pPr algn="l">
              <a:defRPr>
                <a:solidFill>
                  <a:schemeClr val="tx1"/>
                </a:solidFill>
              </a:defRPr>
            </a:lvl1pPr>
          </a:lstStyle>
          <a:p>
            <a:r>
              <a:rPr lang="en-US" altLang="zh-CN" smtClean="0"/>
              <a:t>/21</a:t>
            </a:r>
            <a:endParaRPr lang="zh-CN" altLang="en-US" dirty="0"/>
          </a:p>
        </p:txBody>
      </p:sp>
      <p:sp>
        <p:nvSpPr>
          <p:cNvPr id="6" name="Holder 6"/>
          <p:cNvSpPr>
            <a:spLocks noGrp="1"/>
          </p:cNvSpPr>
          <p:nvPr>
            <p:ph type="sldNum" sz="quarter" idx="7"/>
          </p:nvPr>
        </p:nvSpPr>
        <p:spPr>
          <a:xfrm>
            <a:off x="7978711" y="4935751"/>
            <a:ext cx="465455" cy="215444"/>
          </a:xfrm>
        </p:spPr>
        <p:txBody>
          <a:bodyPr lIns="0" tIns="0" rIns="0" bIns="0"/>
          <a:lstStyle>
            <a:lvl1pPr algn="r">
              <a:defRPr>
                <a:solidFill>
                  <a:schemeClr val="tx1"/>
                </a:solidFill>
              </a:defRPr>
            </a:lvl1pPr>
          </a:lstStyle>
          <a:p>
            <a:fld id="{B6F15528-21DE-4FAA-801E-634DDDAF4B2B}" type="slidenum">
              <a:rPr lang="en-US" altLang="zh-CN" smtClean="0"/>
              <a:pPr/>
              <a:t>‹#›</a:t>
            </a:fld>
            <a:endParaRPr lang="zh-CN" altLang="en-US" dirty="0"/>
          </a:p>
        </p:txBody>
      </p:sp>
      <p:sp>
        <p:nvSpPr>
          <p:cNvPr id="7" name="标题 1"/>
          <p:cNvSpPr txBox="1">
            <a:spLocks/>
          </p:cNvSpPr>
          <p:nvPr userDrawn="1"/>
        </p:nvSpPr>
        <p:spPr>
          <a:xfrm>
            <a:off x="1763688" y="207099"/>
            <a:ext cx="3888432" cy="492443"/>
          </a:xfrm>
          <a:prstGeom prst="rect">
            <a:avLst/>
          </a:prstGeom>
        </p:spPr>
        <p:txBody>
          <a:bodyPr wrap="square" lIns="0" tIns="0" rIns="0" bIns="0">
            <a:spAutoFit/>
          </a:bodyPr>
          <a:lstStyle>
            <a:lvl1pPr>
              <a:defRPr sz="3200" b="1" i="0" baseline="0">
                <a:solidFill>
                  <a:srgbClr val="006BA9"/>
                </a:solidFill>
                <a:latin typeface="微软雅黑"/>
                <a:ea typeface="宋体" panose="02010600030101010101" pitchFamily="2" charset="-122"/>
                <a:cs typeface="微软雅黑"/>
              </a:defRPr>
            </a:lvl1pPr>
          </a:lstStyle>
          <a:p>
            <a:pPr eaLnBrk="1" fontAlgn="auto" hangingPunct="1">
              <a:spcBef>
                <a:spcPts val="0"/>
              </a:spcBef>
              <a:spcAft>
                <a:spcPts val="0"/>
              </a:spcAft>
            </a:pPr>
            <a:r>
              <a:rPr lang="zh-CN" altLang="en-US" kern="0" dirty="0" smtClean="0"/>
              <a:t>总结</a:t>
            </a:r>
            <a:endParaRPr lang="zh-CN" altLang="en-US" kern="0" dirty="0"/>
          </a:p>
        </p:txBody>
      </p:sp>
    </p:spTree>
    <p:extLst>
      <p:ext uri="{BB962C8B-B14F-4D97-AF65-F5344CB8AC3E}">
        <p14:creationId xmlns:p14="http://schemas.microsoft.com/office/powerpoint/2010/main" val="288963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childTnLst>
                                </p:cTn>
                              </p:par>
                            </p:childTnLst>
                          </p:cTn>
                        </p:par>
                        <p:par>
                          <p:cTn id="8" fill="hold">
                            <p:stCondLst>
                              <p:cond delay="21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10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afterEffect">
                  <p:stCondLst>
                    <p:cond delay="0"/>
                  </p:stCondLst>
                  <p:iterate type="wd">
                    <p:tmPct val="10000"/>
                  </p:iterate>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childTnLst>
                </p:cTn>
              </p:par>
            </p:tnLst>
          </p:tmpl>
          <p:tmpl lvl="2">
            <p:tnLst>
              <p:par>
                <p:cTn presetID="10" presetClass="entr" presetSubtype="0" fill="hold" nodeType="afterEffect">
                  <p:stCondLst>
                    <p:cond delay="0"/>
                  </p:stCondLst>
                  <p:iterate type="wd">
                    <p:tmPct val="10000"/>
                  </p:iterate>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s">
    <p:bg>
      <p:bgPr>
        <a:solidFill>
          <a:schemeClr val="bg1"/>
        </a:solidFill>
        <a:effectLst/>
      </p:bgPr>
    </p:bg>
    <p:spTree>
      <p:nvGrpSpPr>
        <p:cNvPr id="1" name=""/>
        <p:cNvGrpSpPr/>
        <p:nvPr/>
      </p:nvGrpSpPr>
      <p:grpSpPr>
        <a:xfrm>
          <a:off x="0" y="0"/>
          <a:ext cx="0" cy="0"/>
          <a:chOff x="0" y="0"/>
          <a:chExt cx="0" cy="0"/>
        </a:xfrm>
      </p:grpSpPr>
      <p:grpSp>
        <p:nvGrpSpPr>
          <p:cNvPr id="2" name="组合 1"/>
          <p:cNvGrpSpPr/>
          <p:nvPr userDrawn="1"/>
        </p:nvGrpSpPr>
        <p:grpSpPr>
          <a:xfrm>
            <a:off x="1471229" y="356970"/>
            <a:ext cx="6191250" cy="4504300"/>
            <a:chOff x="1471229" y="356970"/>
            <a:chExt cx="6191250" cy="4504300"/>
          </a:xfrm>
        </p:grpSpPr>
        <p:pic>
          <p:nvPicPr>
            <p:cNvPr id="6" name="Picture 8"/>
            <p:cNvPicPr>
              <a:picLocks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471229" y="356970"/>
              <a:ext cx="6191250" cy="450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sharpenSoften amount="1000"/>
                      </a14:imgEffect>
                      <a14:imgEffect>
                        <a14:brightnessContrast bright="-30000" contrast="18000"/>
                      </a14:imgEffect>
                    </a14:imgLayer>
                  </a14:imgProps>
                </a:ext>
                <a:ext uri="{28A0092B-C50C-407E-A947-70E740481C1C}">
                  <a14:useLocalDpi xmlns:a14="http://schemas.microsoft.com/office/drawing/2010/main" val="0"/>
                </a:ext>
              </a:extLst>
            </a:blip>
            <a:srcRect/>
            <a:stretch>
              <a:fillRect/>
            </a:stretch>
          </p:blipFill>
          <p:spPr bwMode="auto">
            <a:xfrm>
              <a:off x="1722612" y="621267"/>
              <a:ext cx="5688415" cy="3217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4" name="Holder 2"/>
          <p:cNvSpPr txBox="1">
            <a:spLocks/>
          </p:cNvSpPr>
          <p:nvPr userDrawn="1"/>
        </p:nvSpPr>
        <p:spPr>
          <a:xfrm>
            <a:off x="1612136" y="1771655"/>
            <a:ext cx="5909437" cy="615553"/>
          </a:xfrm>
          <a:prstGeom prst="rect">
            <a:avLst/>
          </a:prstGeom>
        </p:spPr>
        <p:txBody>
          <a:bodyPr wrap="square" lIns="0" tIns="0" rIns="0" bIns="0">
            <a:spAutoFit/>
          </a:bodyPr>
          <a:lstStyle>
            <a:lvl1pPr algn="ctr">
              <a:defRPr sz="4000" b="1" i="0">
                <a:solidFill>
                  <a:schemeClr val="bg1"/>
                </a:solidFill>
                <a:latin typeface="宋体" pitchFamily="2" charset="-122"/>
                <a:ea typeface="宋体" pitchFamily="2" charset="-122"/>
                <a:cs typeface="宋体" pitchFamily="2" charset="-122"/>
              </a:defRPr>
            </a:lvl1pPr>
          </a:lstStyle>
          <a:p>
            <a:endParaRPr lang="zh-CN" altLang="en-US" dirty="0"/>
          </a:p>
        </p:txBody>
      </p:sp>
      <p:pic>
        <p:nvPicPr>
          <p:cNvPr id="7" name="Picture 4" descr="https://ss0.bdstatic.com/70cFvHSh_Q1YnxGkpoWK1HF6hhy/it/u=3277215031,1453263843&amp;fm=26&amp;gp=0.jpg"/>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16958" b="18189"/>
          <a:stretch/>
        </p:blipFill>
        <p:spPr bwMode="auto">
          <a:xfrm>
            <a:off x="2514600" y="1416571"/>
            <a:ext cx="4229100" cy="126479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Picture 4" descr="https://gimg2.baidu.com/image_search/src=http%3A%2F%2Fimage1.bubuko.com%2Finfo%2F202005%2F20200518232038110826.jpg&amp;refer=http%3A%2F%2Fimage1.bubuko.com&amp;app=2002&amp;size=f9999,10000&amp;q=a80&amp;n=0&amp;g=0n&amp;fmt=jpeg?sec=1632276846&amp;t=4922518a1e07a49757d30e14102d2264"/>
          <p:cNvPicPr>
            <a:picLocks noChangeArrowheads="1"/>
          </p:cNvPicPr>
          <p:nvPr userDrawn="1"/>
        </p:nvPicPr>
        <p:blipFill rotWithShape="1">
          <a:blip r:embed="rId6" cstate="print">
            <a:extLst>
              <a:ext uri="{28A0092B-C50C-407E-A947-70E740481C1C}">
                <a14:useLocalDpi xmlns:a14="http://schemas.microsoft.com/office/drawing/2010/main" val="0"/>
              </a:ext>
            </a:extLst>
          </a:blip>
          <a:srcRect l="22944" r="22999"/>
          <a:stretch/>
        </p:blipFill>
        <p:spPr bwMode="auto">
          <a:xfrm>
            <a:off x="4212001" y="4199359"/>
            <a:ext cx="720000" cy="5148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201565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2" descr="C:\Bing Workspace\2021_next\bg of courseware v2.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23813" y="-23813"/>
            <a:ext cx="9191626" cy="5191126"/>
          </a:xfrm>
          <a:prstGeom prst="rect">
            <a:avLst/>
          </a:prstGeom>
          <a:noFill/>
          <a:extLst>
            <a:ext uri="{909E8E84-426E-40DD-AFC4-6F175D3DCCD1}">
              <a14:hiddenFill xmlns:a14="http://schemas.microsoft.com/office/drawing/2010/main">
                <a:solidFill>
                  <a:srgbClr val="FFFFFF"/>
                </a:solidFill>
              </a14:hiddenFill>
            </a:ext>
          </a:extLst>
        </p:spPr>
      </p:pic>
      <p:sp>
        <p:nvSpPr>
          <p:cNvPr id="2" name="Holder 2"/>
          <p:cNvSpPr>
            <a:spLocks noGrp="1"/>
          </p:cNvSpPr>
          <p:nvPr>
            <p:ph type="title"/>
          </p:nvPr>
        </p:nvSpPr>
        <p:spPr>
          <a:xfrm>
            <a:off x="1752604" y="195486"/>
            <a:ext cx="7139876" cy="492443"/>
          </a:xfrm>
          <a:prstGeom prst="rect">
            <a:avLst/>
          </a:prstGeom>
        </p:spPr>
        <p:txBody>
          <a:bodyPr wrap="square" lIns="0" tIns="0" rIns="0" bIns="0">
            <a:spAutoFit/>
          </a:bodyPr>
          <a:lstStyle>
            <a:lvl1pPr>
              <a:defRPr sz="3200" b="1" i="0">
                <a:solidFill>
                  <a:srgbClr val="006BA9"/>
                </a:solidFill>
                <a:latin typeface="微软雅黑"/>
                <a:cs typeface="微软雅黑"/>
              </a:defRPr>
            </a:lvl1pPr>
          </a:lstStyle>
          <a:p>
            <a:endParaRPr dirty="0"/>
          </a:p>
        </p:txBody>
      </p:sp>
      <p:sp>
        <p:nvSpPr>
          <p:cNvPr id="3" name="Holder 3"/>
          <p:cNvSpPr>
            <a:spLocks noGrp="1"/>
          </p:cNvSpPr>
          <p:nvPr>
            <p:ph type="body" idx="1"/>
          </p:nvPr>
        </p:nvSpPr>
        <p:spPr>
          <a:xfrm>
            <a:off x="457202" y="971553"/>
            <a:ext cx="8153398" cy="461665"/>
          </a:xfrm>
          <a:prstGeom prst="rect">
            <a:avLst/>
          </a:prstGeom>
        </p:spPr>
        <p:txBody>
          <a:bodyPr wrap="square" lIns="0" tIns="0" rIns="0" bIns="0">
            <a:spAutoFit/>
          </a:bodyPr>
          <a:lstStyle>
            <a:lvl1pPr>
              <a:defRPr/>
            </a:lvl1pPr>
          </a:lstStyle>
          <a:p>
            <a:endParaRPr dirty="0"/>
          </a:p>
        </p:txBody>
      </p:sp>
      <p:sp>
        <p:nvSpPr>
          <p:cNvPr id="4" name="Holder 4"/>
          <p:cNvSpPr>
            <a:spLocks noGrp="1"/>
          </p:cNvSpPr>
          <p:nvPr>
            <p:ph type="ftr" sz="quarter" idx="5"/>
          </p:nvPr>
        </p:nvSpPr>
        <p:spPr>
          <a:xfrm>
            <a:off x="8458196" y="4935751"/>
            <a:ext cx="945134" cy="215444"/>
          </a:xfrm>
          <a:prstGeom prst="rect">
            <a:avLst/>
          </a:prstGeom>
        </p:spPr>
        <p:txBody>
          <a:bodyPr wrap="square" lIns="0" tIns="0" rIns="0" bIns="0">
            <a:spAutoFit/>
          </a:bodyPr>
          <a:lstStyle>
            <a:lvl1pPr algn="l">
              <a:defRPr sz="1400" baseline="0">
                <a:solidFill>
                  <a:schemeClr val="tx1"/>
                </a:solidFill>
                <a:latin typeface="Times New Roman" panose="02020603050405020304" pitchFamily="18" charset="0"/>
                <a:ea typeface="宋体" panose="02010600030101010101" pitchFamily="2" charset="-122"/>
              </a:defRPr>
            </a:lvl1pPr>
          </a:lstStyle>
          <a:p>
            <a:r>
              <a:rPr lang="en-US" altLang="zh-CN" smtClean="0"/>
              <a:t>/21</a:t>
            </a:r>
            <a:endParaRPr lang="zh-CN" altLang="en-US" dirty="0"/>
          </a:p>
        </p:txBody>
      </p:sp>
      <p:sp>
        <p:nvSpPr>
          <p:cNvPr id="6" name="Holder 6"/>
          <p:cNvSpPr>
            <a:spLocks noGrp="1"/>
          </p:cNvSpPr>
          <p:nvPr>
            <p:ph type="sldNum" sz="quarter" idx="7"/>
          </p:nvPr>
        </p:nvSpPr>
        <p:spPr>
          <a:xfrm>
            <a:off x="7848603" y="4935751"/>
            <a:ext cx="584327" cy="215444"/>
          </a:xfrm>
          <a:prstGeom prst="rect">
            <a:avLst/>
          </a:prstGeom>
        </p:spPr>
        <p:txBody>
          <a:bodyPr wrap="square" lIns="0" tIns="0" rIns="0" bIns="0">
            <a:spAutoFit/>
          </a:bodyPr>
          <a:lstStyle>
            <a:lvl1pPr algn="r">
              <a:defRPr sz="1400" baseline="0">
                <a:solidFill>
                  <a:schemeClr val="tx1"/>
                </a:solidFill>
                <a:latin typeface="Times New Roman" panose="02020603050405020304" pitchFamily="18" charset="0"/>
                <a:ea typeface="宋体" panose="02010600030101010101" pitchFamily="2" charset="-122"/>
              </a:defRPr>
            </a:lvl1pPr>
          </a:lstStyle>
          <a:p>
            <a:fld id="{B6F15528-21DE-4FAA-801E-634DDDAF4B2B}" type="slidenum">
              <a:rPr lang="en-US" altLang="zh-CN" smtClean="0"/>
              <a:pPr/>
              <a:t>‹#›</a:t>
            </a:fld>
            <a:endParaRPr lang="zh-CN" altLang="en-US" dirty="0"/>
          </a:p>
        </p:txBody>
      </p:sp>
      <p:sp>
        <p:nvSpPr>
          <p:cNvPr id="8" name="object 2"/>
          <p:cNvSpPr txBox="1"/>
          <p:nvPr userDrawn="1"/>
        </p:nvSpPr>
        <p:spPr>
          <a:xfrm>
            <a:off x="770026" y="160915"/>
            <a:ext cx="483234" cy="538609"/>
          </a:xfrm>
          <a:prstGeom prst="rect">
            <a:avLst/>
          </a:prstGeom>
        </p:spPr>
        <p:txBody>
          <a:bodyPr vert="horz" wrap="square" lIns="0" tIns="0" rIns="0" bIns="0" rtlCol="0">
            <a:spAutoFit/>
          </a:bodyPr>
          <a:lstStyle/>
          <a:p>
            <a:pPr marL="12700">
              <a:lnSpc>
                <a:spcPts val="4205"/>
              </a:lnSpc>
            </a:pPr>
            <a:r>
              <a:rPr sz="3600" b="1" spc="-15" dirty="0">
                <a:solidFill>
                  <a:srgbClr val="FFFFFF"/>
                </a:solidFill>
                <a:latin typeface="MS Gothic"/>
                <a:cs typeface="MS Gothic"/>
              </a:rPr>
              <a:t>✎</a:t>
            </a:r>
            <a:endParaRPr sz="3600" dirty="0">
              <a:latin typeface="MS Gothic"/>
              <a:cs typeface="MS Gothic"/>
            </a:endParaRPr>
          </a:p>
        </p:txBody>
      </p:sp>
      <p:pic>
        <p:nvPicPr>
          <p:cNvPr id="4100" name="Picture 4" descr="https://gimg2.baidu.com/image_search/src=http%3A%2F%2Fimage1.bubuko.com%2Finfo%2F202005%2F20200518232038110826.jpg&amp;refer=http%3A%2F%2Fimage1.bubuko.com&amp;app=2002&amp;size=f9999,10000&amp;q=a80&amp;n=0&amp;g=0n&amp;fmt=jpeg?sec=1632276846&amp;t=4922518a1e07a49757d30e14102d2264"/>
          <p:cNvPicPr>
            <a:picLocks noChangeArrowheads="1"/>
          </p:cNvPicPr>
          <p:nvPr userDrawn="1"/>
        </p:nvPicPr>
        <p:blipFill rotWithShape="1">
          <a:blip r:embed="rId11" cstate="print">
            <a:extLst>
              <a:ext uri="{28A0092B-C50C-407E-A947-70E740481C1C}">
                <a14:useLocalDpi xmlns:a14="http://schemas.microsoft.com/office/drawing/2010/main" val="0"/>
              </a:ext>
            </a:extLst>
          </a:blip>
          <a:srcRect l="22944" r="22999"/>
          <a:stretch/>
        </p:blipFill>
        <p:spPr bwMode="auto">
          <a:xfrm>
            <a:off x="467544" y="177900"/>
            <a:ext cx="720000" cy="5148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3943510036"/>
      </p:ext>
    </p:extLst>
  </p:cSld>
  <p:clrMap bg1="lt1" tx1="dk1" bg2="lt2" tx2="dk2" accent1="accent1" accent2="accent2" accent3="accent3" accent4="accent4" accent5="accent5" accent6="accent6" hlink="hlink" folHlink="folHlink"/>
  <p:sldLayoutIdLst>
    <p:sldLayoutId id="2147484606" r:id="rId1"/>
    <p:sldLayoutId id="2147484607" r:id="rId2"/>
    <p:sldLayoutId id="2147484614" r:id="rId3"/>
    <p:sldLayoutId id="2147484609" r:id="rId4"/>
    <p:sldLayoutId id="2147484610" r:id="rId5"/>
    <p:sldLayoutId id="2147484611" r:id="rId6"/>
    <p:sldLayoutId id="2147484612" r:id="rId7"/>
    <p:sldLayoutId id="2147484613"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defRPr baseline="0">
          <a:solidFill>
            <a:srgbClr val="002060"/>
          </a:solidFill>
          <a:latin typeface="Times New Roman" panose="02020603050405020304" pitchFamily="18" charset="0"/>
          <a:ea typeface="宋体" panose="02010600030101010101" pitchFamily="2" charset="-122"/>
          <a:cs typeface="Times New Roman" panose="02020603050405020304" pitchFamily="18" charset="0"/>
        </a:defRPr>
      </a:lvl1pPr>
    </p:titleStyle>
    <p:bodyStyle>
      <a:lvl1pPr marL="0">
        <a:lnSpc>
          <a:spcPct val="150000"/>
        </a:lnSpc>
        <a:defRPr sz="2000" baseline="0">
          <a:latin typeface="Times New Roman" panose="02020603050405020304" pitchFamily="18" charset="0"/>
          <a:ea typeface="宋体" panose="02010600030101010101" pitchFamily="2" charset="-122"/>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video/Spring%20Framework.mp4"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spring.io/why-spring" TargetMode="Externa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baike.baidu.com/item/Aspectj/4830848?fr=aladdin" TargetMode="External"/><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JPA" TargetMode="External"/><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hyperlink" Target="https://baike.baidu.com/item/Hibernate/206989"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jianshu.com/p/fdc6f6a0f3db"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hyperlink" Target="https://baike.baidu.com/item/ibatis/10787592?fr=aladdin"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technical%20file/core%20(spring%20framework%205.3.9).pdf" TargetMode="External"/><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hyperlink" Target="https://baike.baidu.com/item/Maven/6094909?fr=aladdin"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s://baike.baidu.com/item/%E6%8E%A7%E5%88%B6%E5%8F%8D%E8%BD%AC/1158025?fr=aladdin"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hyperlink" Target="technical%20file/core%20(spring%20framework%205.3.9).pdf" TargetMode="Externa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hyperlink" Target="technical%20file/core%20(spring%20framework%205.3.9).pdf" TargetMode="External"/><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technical%20file/core%20(spring%20framework%205.3.9).pdf" TargetMode="Externa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technical%20file/core%20(spring%20framework%205.3.9).pdf" TargetMode="Externa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5282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对角圆角矩形 7"/>
          <p:cNvSpPr/>
          <p:nvPr/>
        </p:nvSpPr>
        <p:spPr>
          <a:xfrm>
            <a:off x="1447800" y="1574146"/>
            <a:ext cx="4140000" cy="649287"/>
          </a:xfrm>
          <a:prstGeom prst="round2DiagRect">
            <a:avLst>
              <a:gd name="adj1" fmla="val 20943"/>
              <a:gd name="adj2" fmla="val 0"/>
            </a:avLst>
          </a:prstGeom>
          <a:ln/>
          <a:scene3d>
            <a:camera prst="orthographicFront">
              <a:rot lat="0" lon="0" rev="0"/>
            </a:camera>
            <a:lightRig rig="threePt" dir="t">
              <a:rot lat="0" lon="0" rev="1200000"/>
            </a:lightRig>
          </a:scene3d>
          <a:sp3d>
            <a:bevelT w="63500" h="25400" prst="softRound"/>
            <a:bevelB w="139700" h="139700" prst="divot"/>
          </a:sp3d>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zh-CN" altLang="en-US"/>
          </a:p>
        </p:txBody>
      </p:sp>
      <p:sp>
        <p:nvSpPr>
          <p:cNvPr id="7" name="内容占位符 6"/>
          <p:cNvSpPr>
            <a:spLocks noGrp="1"/>
          </p:cNvSpPr>
          <p:nvPr>
            <p:ph sz="quarter" idx="12"/>
          </p:nvPr>
        </p:nvSpPr>
        <p:spPr>
          <a:xfrm>
            <a:off x="1676400" y="914404"/>
            <a:ext cx="6934200" cy="3877985"/>
          </a:xfrm>
        </p:spPr>
        <p:txBody>
          <a:bodyPr/>
          <a:lstStyle/>
          <a:p>
            <a:r>
              <a:rPr lang="en-US" altLang="zh-CN" dirty="0"/>
              <a:t>2.1 </a:t>
            </a:r>
            <a:r>
              <a:rPr lang="zh-CN" altLang="en-US" dirty="0"/>
              <a:t>软件框架</a:t>
            </a:r>
            <a:endParaRPr lang="en-US" altLang="zh-CN" dirty="0"/>
          </a:p>
          <a:p>
            <a:r>
              <a:rPr lang="en-US" altLang="zh-CN" dirty="0"/>
              <a:t>2.2 Spring</a:t>
            </a:r>
            <a:r>
              <a:rPr lang="zh-CN" altLang="en-US" dirty="0"/>
              <a:t>概述</a:t>
            </a:r>
          </a:p>
          <a:p>
            <a:r>
              <a:rPr lang="en-US" altLang="zh-CN" dirty="0"/>
              <a:t>2.3 Maven</a:t>
            </a:r>
          </a:p>
          <a:p>
            <a:r>
              <a:rPr lang="en-US" altLang="zh-CN" dirty="0"/>
              <a:t>2.4 </a:t>
            </a:r>
            <a:r>
              <a:rPr lang="en-US" altLang="zh-CN" dirty="0" err="1"/>
              <a:t>IoC</a:t>
            </a:r>
            <a:r>
              <a:rPr lang="en-US" altLang="zh-CN" dirty="0"/>
              <a:t> (</a:t>
            </a:r>
            <a:r>
              <a:rPr lang="zh-CN" altLang="en-US" dirty="0"/>
              <a:t>配置、注解</a:t>
            </a:r>
            <a:r>
              <a:rPr lang="en-US" altLang="zh-CN" dirty="0"/>
              <a:t>)</a:t>
            </a:r>
          </a:p>
          <a:p>
            <a:r>
              <a:rPr lang="en-US" altLang="zh-CN" dirty="0"/>
              <a:t>2.5 AOP (</a:t>
            </a:r>
            <a:r>
              <a:rPr lang="zh-CN" altLang="en-US" dirty="0"/>
              <a:t>配置、注解</a:t>
            </a:r>
            <a:r>
              <a:rPr lang="en-US" altLang="zh-CN" dirty="0"/>
              <a:t>)</a:t>
            </a:r>
          </a:p>
          <a:p>
            <a:endParaRPr lang="en-US" altLang="zh-CN" dirty="0"/>
          </a:p>
        </p:txBody>
      </p:sp>
      <p:sp>
        <p:nvSpPr>
          <p:cNvPr id="2" name="页脚占位符 1"/>
          <p:cNvSpPr>
            <a:spLocks noGrp="1"/>
          </p:cNvSpPr>
          <p:nvPr>
            <p:ph type="ftr" sz="quarter" idx="4294967295"/>
          </p:nvPr>
        </p:nvSpPr>
        <p:spPr>
          <a:xfrm>
            <a:off x="8199438" y="4935538"/>
            <a:ext cx="944562" cy="215900"/>
          </a:xfrm>
        </p:spPr>
        <p:txBody>
          <a:bodyPr/>
          <a:lstStyle/>
          <a:p>
            <a:r>
              <a:rPr lang="en-US" altLang="zh-CN" smtClean="0"/>
              <a:t>/79</a:t>
            </a:r>
            <a:endParaRPr lang="zh-CN" altLang="en-US" dirty="0"/>
          </a:p>
        </p:txBody>
      </p:sp>
      <p:sp>
        <p:nvSpPr>
          <p:cNvPr id="3" name="灯片编号占位符 2"/>
          <p:cNvSpPr>
            <a:spLocks noGrp="1"/>
          </p:cNvSpPr>
          <p:nvPr>
            <p:ph type="sldNum" sz="quarter" idx="4294967295"/>
          </p:nvPr>
        </p:nvSpPr>
        <p:spPr>
          <a:xfrm>
            <a:off x="8559800" y="4935538"/>
            <a:ext cx="584200" cy="215900"/>
          </a:xfrm>
        </p:spPr>
        <p:txBody>
          <a:bodyPr/>
          <a:lstStyle/>
          <a:p>
            <a:fld id="{B6F15528-21DE-4FAA-801E-634DDDAF4B2B}" type="slidenum">
              <a:rPr lang="en-US" altLang="zh-CN" smtClean="0"/>
              <a:pPr/>
              <a:t>10</a:t>
            </a:fld>
            <a:endParaRPr lang="zh-CN" altLang="en-US" dirty="0"/>
          </a:p>
        </p:txBody>
      </p:sp>
      <p:sp>
        <p:nvSpPr>
          <p:cNvPr id="4" name="单圆角矩形 3"/>
          <p:cNvSpPr/>
          <p:nvPr/>
        </p:nvSpPr>
        <p:spPr>
          <a:xfrm>
            <a:off x="5868144" y="915566"/>
            <a:ext cx="3024336" cy="1872000"/>
          </a:xfrm>
          <a:prstGeom prst="snipRound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US" altLang="zh-CN" dirty="0" smtClean="0">
                <a:solidFill>
                  <a:schemeClr val="tx1"/>
                </a:solidFill>
              </a:rPr>
              <a:t>2.2.1 Spring</a:t>
            </a:r>
            <a:r>
              <a:rPr lang="zh-CN" altLang="en-US" dirty="0" smtClean="0">
                <a:solidFill>
                  <a:schemeClr val="tx1"/>
                </a:solidFill>
              </a:rPr>
              <a:t>是什么</a:t>
            </a:r>
            <a:endParaRPr lang="en-US" altLang="zh-CN" dirty="0" smtClean="0">
              <a:solidFill>
                <a:schemeClr val="tx1"/>
              </a:solidFill>
            </a:endParaRPr>
          </a:p>
          <a:p>
            <a:r>
              <a:rPr lang="en-US" altLang="zh-CN" dirty="0" smtClean="0">
                <a:solidFill>
                  <a:schemeClr val="tx1"/>
                </a:solidFill>
              </a:rPr>
              <a:t>2.2.2 </a:t>
            </a:r>
            <a:r>
              <a:rPr lang="zh-CN" altLang="en-US" dirty="0" smtClean="0">
                <a:solidFill>
                  <a:schemeClr val="tx1"/>
                </a:solidFill>
              </a:rPr>
              <a:t>为什么是</a:t>
            </a:r>
            <a:r>
              <a:rPr lang="en-US" altLang="zh-CN" dirty="0" smtClean="0">
                <a:solidFill>
                  <a:schemeClr val="tx1"/>
                </a:solidFill>
              </a:rPr>
              <a:t>Spring</a:t>
            </a:r>
          </a:p>
          <a:p>
            <a:r>
              <a:rPr lang="en-US" altLang="zh-CN" dirty="0" smtClean="0">
                <a:solidFill>
                  <a:schemeClr val="tx1"/>
                </a:solidFill>
              </a:rPr>
              <a:t>2.2.3 Spring Framework Runtime</a:t>
            </a:r>
          </a:p>
          <a:p>
            <a:r>
              <a:rPr lang="en-US" altLang="zh-CN" dirty="0" smtClean="0">
                <a:solidFill>
                  <a:schemeClr val="tx1"/>
                </a:solidFill>
              </a:rPr>
              <a:t>2.2.4 Spring</a:t>
            </a:r>
            <a:r>
              <a:rPr lang="zh-CN" altLang="en-US" dirty="0" smtClean="0">
                <a:solidFill>
                  <a:schemeClr val="tx1"/>
                </a:solidFill>
              </a:rPr>
              <a:t>作用</a:t>
            </a:r>
            <a:endParaRPr lang="en-US" altLang="zh-CN" dirty="0" smtClean="0">
              <a:solidFill>
                <a:schemeClr val="tx1"/>
              </a:solidFill>
            </a:endParaRPr>
          </a:p>
          <a:p>
            <a:r>
              <a:rPr lang="en-US" altLang="zh-CN" dirty="0" smtClean="0">
                <a:solidFill>
                  <a:schemeClr val="tx1"/>
                </a:solidFill>
              </a:rPr>
              <a:t>2.2.5 </a:t>
            </a:r>
            <a:r>
              <a:rPr lang="zh-CN" altLang="en-US" dirty="0" smtClean="0">
                <a:solidFill>
                  <a:schemeClr val="tx1"/>
                </a:solidFill>
              </a:rPr>
              <a:t>适用范围</a:t>
            </a:r>
            <a:endParaRPr lang="zh-CN" altLang="en-US" dirty="0">
              <a:solidFill>
                <a:schemeClr val="tx1"/>
              </a:solidFill>
            </a:endParaRPr>
          </a:p>
        </p:txBody>
      </p:sp>
    </p:spTree>
    <p:extLst>
      <p:ext uri="{BB962C8B-B14F-4D97-AF65-F5344CB8AC3E}">
        <p14:creationId xmlns:p14="http://schemas.microsoft.com/office/powerpoint/2010/main" val="174805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542925" y="998221"/>
            <a:ext cx="148669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Arial" charset="0"/>
              <a:buChar char="•"/>
              <a:defRPr sz="2400" b="1">
                <a:solidFill>
                  <a:schemeClr val="tx1"/>
                </a:solidFill>
                <a:latin typeface="黑体" pitchFamily="49" charset="-122"/>
                <a:ea typeface="黑体" pitchFamily="49" charset="-122"/>
              </a:defRPr>
            </a:lvl1pPr>
            <a:lvl2pPr marL="742950" indent="-285750">
              <a:spcBef>
                <a:spcPct val="20000"/>
              </a:spcBef>
              <a:buFont typeface="Arial" charset="0"/>
              <a:buChar char="–"/>
              <a:defRPr sz="2400" b="1">
                <a:solidFill>
                  <a:schemeClr val="tx1"/>
                </a:solidFill>
                <a:latin typeface="黑体" pitchFamily="49" charset="-122"/>
                <a:ea typeface="黑体" pitchFamily="49" charset="-122"/>
              </a:defRPr>
            </a:lvl2pPr>
            <a:lvl3pPr marL="1143000" indent="-228600">
              <a:spcBef>
                <a:spcPct val="20000"/>
              </a:spcBef>
              <a:buFont typeface="Arial" charset="0"/>
              <a:buChar char="•"/>
              <a:defRPr sz="2400" b="1">
                <a:solidFill>
                  <a:schemeClr val="tx1"/>
                </a:solidFill>
                <a:latin typeface="黑体" pitchFamily="49" charset="-122"/>
                <a:ea typeface="黑体" pitchFamily="49" charset="-122"/>
              </a:defRPr>
            </a:lvl3pPr>
            <a:lvl4pPr marL="1600200" indent="-228600">
              <a:spcBef>
                <a:spcPct val="20000"/>
              </a:spcBef>
              <a:buFont typeface="Arial" charset="0"/>
              <a:buChar char="–"/>
              <a:defRPr sz="2400" b="1">
                <a:solidFill>
                  <a:schemeClr val="tx1"/>
                </a:solidFill>
                <a:latin typeface="黑体" pitchFamily="49" charset="-122"/>
                <a:ea typeface="黑体" pitchFamily="49" charset="-122"/>
              </a:defRPr>
            </a:lvl4pPr>
            <a:lvl5pPr marL="2057400" indent="-228600">
              <a:spcBef>
                <a:spcPct val="20000"/>
              </a:spcBef>
              <a:buFont typeface="Arial" charset="0"/>
              <a:buChar char="»"/>
              <a:defRPr sz="24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9pPr>
          </a:lstStyle>
          <a:p>
            <a:pPr>
              <a:spcBef>
                <a:spcPct val="0"/>
              </a:spcBef>
              <a:buFontTx/>
              <a:buNone/>
            </a:pPr>
            <a:endParaRPr lang="zh-CN" altLang="en-US" sz="1800" b="0">
              <a:latin typeface="Arial" charset="0"/>
              <a:ea typeface="宋体" pitchFamily="2" charset="-122"/>
            </a:endParaRPr>
          </a:p>
        </p:txBody>
      </p:sp>
      <p:sp>
        <p:nvSpPr>
          <p:cNvPr id="18436" name="Rectangle 6"/>
          <p:cNvSpPr>
            <a:spLocks noChangeArrowheads="1"/>
          </p:cNvSpPr>
          <p:nvPr/>
        </p:nvSpPr>
        <p:spPr bwMode="auto">
          <a:xfrm>
            <a:off x="2268538" y="87499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charset="0"/>
              <a:buChar char="•"/>
              <a:defRPr sz="2400" b="1">
                <a:solidFill>
                  <a:schemeClr val="tx1"/>
                </a:solidFill>
                <a:latin typeface="黑体" pitchFamily="49" charset="-122"/>
                <a:ea typeface="黑体" pitchFamily="49" charset="-122"/>
              </a:defRPr>
            </a:lvl1pPr>
            <a:lvl2pPr marL="742950" indent="-285750">
              <a:spcBef>
                <a:spcPct val="20000"/>
              </a:spcBef>
              <a:buFont typeface="Arial" charset="0"/>
              <a:buChar char="–"/>
              <a:defRPr sz="2400" b="1">
                <a:solidFill>
                  <a:schemeClr val="tx1"/>
                </a:solidFill>
                <a:latin typeface="黑体" pitchFamily="49" charset="-122"/>
                <a:ea typeface="黑体" pitchFamily="49" charset="-122"/>
              </a:defRPr>
            </a:lvl2pPr>
            <a:lvl3pPr marL="1143000" indent="-228600">
              <a:spcBef>
                <a:spcPct val="20000"/>
              </a:spcBef>
              <a:buFont typeface="Arial" charset="0"/>
              <a:buChar char="•"/>
              <a:defRPr sz="2400" b="1">
                <a:solidFill>
                  <a:schemeClr val="tx1"/>
                </a:solidFill>
                <a:latin typeface="黑体" pitchFamily="49" charset="-122"/>
                <a:ea typeface="黑体" pitchFamily="49" charset="-122"/>
              </a:defRPr>
            </a:lvl3pPr>
            <a:lvl4pPr marL="1600200" indent="-228600">
              <a:spcBef>
                <a:spcPct val="20000"/>
              </a:spcBef>
              <a:buFont typeface="Arial" charset="0"/>
              <a:buChar char="–"/>
              <a:defRPr sz="2400" b="1">
                <a:solidFill>
                  <a:schemeClr val="tx1"/>
                </a:solidFill>
                <a:latin typeface="黑体" pitchFamily="49" charset="-122"/>
                <a:ea typeface="黑体" pitchFamily="49" charset="-122"/>
              </a:defRPr>
            </a:lvl4pPr>
            <a:lvl5pPr marL="2057400" indent="-228600">
              <a:spcBef>
                <a:spcPct val="20000"/>
              </a:spcBef>
              <a:buFont typeface="Arial" charset="0"/>
              <a:buChar char="»"/>
              <a:defRPr sz="24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9pPr>
          </a:lstStyle>
          <a:p>
            <a:pPr>
              <a:spcBef>
                <a:spcPct val="0"/>
              </a:spcBef>
              <a:buFontTx/>
              <a:buNone/>
            </a:pPr>
            <a:endParaRPr lang="zh-CN" altLang="en-US" sz="1800" b="0">
              <a:latin typeface="Arial" charset="0"/>
              <a:ea typeface="宋体" pitchFamily="2" charset="-122"/>
            </a:endParaRPr>
          </a:p>
        </p:txBody>
      </p:sp>
      <p:sp>
        <p:nvSpPr>
          <p:cNvPr id="6" name="页脚占位符 5"/>
          <p:cNvSpPr>
            <a:spLocks noGrp="1"/>
          </p:cNvSpPr>
          <p:nvPr>
            <p:ph type="ftr" sz="quarter" idx="5"/>
          </p:nvPr>
        </p:nvSpPr>
        <p:spPr/>
        <p:txBody>
          <a:bodyPr/>
          <a:lstStyle/>
          <a:p>
            <a:r>
              <a:rPr lang="en-US" altLang="zh-CN" smtClean="0"/>
              <a:t>/79</a:t>
            </a:r>
            <a:endParaRPr lang="zh-CN" altLang="en-US" dirty="0"/>
          </a:p>
        </p:txBody>
      </p:sp>
      <p:sp>
        <p:nvSpPr>
          <p:cNvPr id="7" name="灯片编号占位符 6"/>
          <p:cNvSpPr>
            <a:spLocks noGrp="1"/>
          </p:cNvSpPr>
          <p:nvPr>
            <p:ph type="sldNum" sz="quarter" idx="7"/>
          </p:nvPr>
        </p:nvSpPr>
        <p:spPr/>
        <p:txBody>
          <a:bodyPr/>
          <a:lstStyle/>
          <a:p>
            <a:fld id="{B6F15528-21DE-4FAA-801E-634DDDAF4B2B}" type="slidenum">
              <a:rPr lang="en-US" altLang="zh-CN" smtClean="0"/>
              <a:pPr/>
              <a:t>11</a:t>
            </a:fld>
            <a:endParaRPr lang="zh-CN" altLang="en-US" dirty="0"/>
          </a:p>
        </p:txBody>
      </p:sp>
      <p:sp>
        <p:nvSpPr>
          <p:cNvPr id="3" name="内容占位符 2"/>
          <p:cNvSpPr>
            <a:spLocks noGrp="1"/>
          </p:cNvSpPr>
          <p:nvPr>
            <p:ph sz="quarter" idx="10"/>
          </p:nvPr>
        </p:nvSpPr>
        <p:spPr>
          <a:xfrm>
            <a:off x="457200" y="857255"/>
            <a:ext cx="8229600" cy="2308324"/>
          </a:xfrm>
        </p:spPr>
        <p:txBody>
          <a:bodyPr/>
          <a:lstStyle/>
          <a:p>
            <a:r>
              <a:rPr lang="zh-CN" altLang="en-US" dirty="0" smtClean="0">
                <a:hlinkClick r:id="rId3" action="ppaction://hlinkfile"/>
              </a:rPr>
              <a:t>秒懂百科</a:t>
            </a:r>
            <a:endParaRPr lang="en-US" altLang="zh-CN" dirty="0" smtClean="0"/>
          </a:p>
          <a:p>
            <a:r>
              <a:rPr lang="en-US" altLang="zh-CN" dirty="0" smtClean="0"/>
              <a:t>Spring</a:t>
            </a:r>
            <a:r>
              <a:rPr lang="zh-CN" altLang="en-US" dirty="0" smtClean="0"/>
              <a:t>是一个开源框架，是为了解决企业应用开</a:t>
            </a:r>
            <a:r>
              <a:rPr lang="zh-CN" altLang="en-US" dirty="0"/>
              <a:t>发的复杂性而创建的</a:t>
            </a:r>
            <a:r>
              <a:rPr lang="zh-CN" altLang="en-US" dirty="0" smtClean="0"/>
              <a:t>。</a:t>
            </a:r>
            <a:endParaRPr lang="en-US" altLang="zh-CN" dirty="0" smtClean="0"/>
          </a:p>
          <a:p>
            <a:r>
              <a:rPr lang="en-US" altLang="zh-CN" dirty="0" smtClean="0"/>
              <a:t>Spring</a:t>
            </a:r>
            <a:r>
              <a:rPr lang="zh-CN" altLang="en-US" dirty="0"/>
              <a:t>使用的是基本的</a:t>
            </a:r>
            <a:r>
              <a:rPr lang="en-US" altLang="zh-CN" dirty="0"/>
              <a:t>JavaBean</a:t>
            </a:r>
            <a:r>
              <a:rPr lang="zh-CN" altLang="en-US" dirty="0"/>
              <a:t>来完成以前只可能由</a:t>
            </a:r>
            <a:r>
              <a:rPr lang="en-US" altLang="zh-CN" dirty="0"/>
              <a:t>EJB</a:t>
            </a:r>
            <a:r>
              <a:rPr lang="zh-CN" altLang="en-US" dirty="0"/>
              <a:t>完成的事情。然而，</a:t>
            </a:r>
            <a:r>
              <a:rPr lang="en-US" altLang="zh-CN" dirty="0"/>
              <a:t>Spring</a:t>
            </a:r>
            <a:r>
              <a:rPr lang="zh-CN" altLang="en-US" dirty="0"/>
              <a:t>的用途不仅仅限于服务器端的开发。从简单性、可测试性和松耦合性角度而言，绝大部分</a:t>
            </a:r>
            <a:r>
              <a:rPr lang="en-US" altLang="zh-CN" dirty="0"/>
              <a:t>Java</a:t>
            </a:r>
            <a:r>
              <a:rPr lang="zh-CN" altLang="en-US" dirty="0"/>
              <a:t>应用都可以从</a:t>
            </a:r>
            <a:r>
              <a:rPr lang="en-US" altLang="zh-CN" dirty="0"/>
              <a:t>Spring</a:t>
            </a:r>
            <a:r>
              <a:rPr lang="zh-CN" altLang="en-US" dirty="0"/>
              <a:t>中受益。</a:t>
            </a:r>
          </a:p>
        </p:txBody>
      </p:sp>
      <p:sp>
        <p:nvSpPr>
          <p:cNvPr id="2" name="标题 1"/>
          <p:cNvSpPr>
            <a:spLocks noGrp="1"/>
          </p:cNvSpPr>
          <p:nvPr>
            <p:ph type="title"/>
          </p:nvPr>
        </p:nvSpPr>
        <p:spPr/>
        <p:txBody>
          <a:bodyPr/>
          <a:lstStyle/>
          <a:p>
            <a:r>
              <a:rPr lang="en-US" altLang="zh-CN" dirty="0" smtClean="0"/>
              <a:t>2.2.1 Spring</a:t>
            </a:r>
            <a:r>
              <a:rPr lang="zh-CN" altLang="en-US" dirty="0" smtClean="0"/>
              <a:t>是什么</a:t>
            </a:r>
            <a:endParaRPr lang="en-US" altLang="zh-CN" dirty="0"/>
          </a:p>
        </p:txBody>
      </p:sp>
      <p:pic>
        <p:nvPicPr>
          <p:cNvPr id="18516" name="Picture 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3147814"/>
            <a:ext cx="5651800" cy="17185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16"/>
                                        </p:tgtEl>
                                        <p:attrNameLst>
                                          <p:attrName>style.visibility</p:attrName>
                                        </p:attrNameLst>
                                      </p:cBhvr>
                                      <p:to>
                                        <p:strVal val="visible"/>
                                      </p:to>
                                    </p:set>
                                    <p:animEffect transition="in" filter="fade">
                                      <p:cBhvr>
                                        <p:cTn id="7" dur="500"/>
                                        <p:tgtEl>
                                          <p:spTgt spid="18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542925" y="998221"/>
            <a:ext cx="148669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Arial" charset="0"/>
              <a:buChar char="•"/>
              <a:defRPr sz="2400" b="1">
                <a:solidFill>
                  <a:schemeClr val="tx1"/>
                </a:solidFill>
                <a:latin typeface="黑体" pitchFamily="49" charset="-122"/>
                <a:ea typeface="黑体" pitchFamily="49" charset="-122"/>
              </a:defRPr>
            </a:lvl1pPr>
            <a:lvl2pPr marL="742950" indent="-285750">
              <a:spcBef>
                <a:spcPct val="20000"/>
              </a:spcBef>
              <a:buFont typeface="Arial" charset="0"/>
              <a:buChar char="–"/>
              <a:defRPr sz="2400" b="1">
                <a:solidFill>
                  <a:schemeClr val="tx1"/>
                </a:solidFill>
                <a:latin typeface="黑体" pitchFamily="49" charset="-122"/>
                <a:ea typeface="黑体" pitchFamily="49" charset="-122"/>
              </a:defRPr>
            </a:lvl2pPr>
            <a:lvl3pPr marL="1143000" indent="-228600">
              <a:spcBef>
                <a:spcPct val="20000"/>
              </a:spcBef>
              <a:buFont typeface="Arial" charset="0"/>
              <a:buChar char="•"/>
              <a:defRPr sz="2400" b="1">
                <a:solidFill>
                  <a:schemeClr val="tx1"/>
                </a:solidFill>
                <a:latin typeface="黑体" pitchFamily="49" charset="-122"/>
                <a:ea typeface="黑体" pitchFamily="49" charset="-122"/>
              </a:defRPr>
            </a:lvl3pPr>
            <a:lvl4pPr marL="1600200" indent="-228600">
              <a:spcBef>
                <a:spcPct val="20000"/>
              </a:spcBef>
              <a:buFont typeface="Arial" charset="0"/>
              <a:buChar char="–"/>
              <a:defRPr sz="2400" b="1">
                <a:solidFill>
                  <a:schemeClr val="tx1"/>
                </a:solidFill>
                <a:latin typeface="黑体" pitchFamily="49" charset="-122"/>
                <a:ea typeface="黑体" pitchFamily="49" charset="-122"/>
              </a:defRPr>
            </a:lvl4pPr>
            <a:lvl5pPr marL="2057400" indent="-228600">
              <a:spcBef>
                <a:spcPct val="20000"/>
              </a:spcBef>
              <a:buFont typeface="Arial" charset="0"/>
              <a:buChar char="»"/>
              <a:defRPr sz="24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9pPr>
          </a:lstStyle>
          <a:p>
            <a:pPr>
              <a:spcBef>
                <a:spcPct val="0"/>
              </a:spcBef>
              <a:buFontTx/>
              <a:buNone/>
            </a:pPr>
            <a:endParaRPr lang="zh-CN" altLang="en-US" sz="1800" b="0">
              <a:latin typeface="Arial" charset="0"/>
              <a:ea typeface="宋体" pitchFamily="2" charset="-122"/>
            </a:endParaRPr>
          </a:p>
        </p:txBody>
      </p:sp>
      <p:sp>
        <p:nvSpPr>
          <p:cNvPr id="18436" name="Rectangle 6"/>
          <p:cNvSpPr>
            <a:spLocks noChangeArrowheads="1"/>
          </p:cNvSpPr>
          <p:nvPr/>
        </p:nvSpPr>
        <p:spPr bwMode="auto">
          <a:xfrm>
            <a:off x="2268538" y="87499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charset="0"/>
              <a:buChar char="•"/>
              <a:defRPr sz="2400" b="1">
                <a:solidFill>
                  <a:schemeClr val="tx1"/>
                </a:solidFill>
                <a:latin typeface="黑体" pitchFamily="49" charset="-122"/>
                <a:ea typeface="黑体" pitchFamily="49" charset="-122"/>
              </a:defRPr>
            </a:lvl1pPr>
            <a:lvl2pPr marL="742950" indent="-285750">
              <a:spcBef>
                <a:spcPct val="20000"/>
              </a:spcBef>
              <a:buFont typeface="Arial" charset="0"/>
              <a:buChar char="–"/>
              <a:defRPr sz="2400" b="1">
                <a:solidFill>
                  <a:schemeClr val="tx1"/>
                </a:solidFill>
                <a:latin typeface="黑体" pitchFamily="49" charset="-122"/>
                <a:ea typeface="黑体" pitchFamily="49" charset="-122"/>
              </a:defRPr>
            </a:lvl2pPr>
            <a:lvl3pPr marL="1143000" indent="-228600">
              <a:spcBef>
                <a:spcPct val="20000"/>
              </a:spcBef>
              <a:buFont typeface="Arial" charset="0"/>
              <a:buChar char="•"/>
              <a:defRPr sz="2400" b="1">
                <a:solidFill>
                  <a:schemeClr val="tx1"/>
                </a:solidFill>
                <a:latin typeface="黑体" pitchFamily="49" charset="-122"/>
                <a:ea typeface="黑体" pitchFamily="49" charset="-122"/>
              </a:defRPr>
            </a:lvl3pPr>
            <a:lvl4pPr marL="1600200" indent="-228600">
              <a:spcBef>
                <a:spcPct val="20000"/>
              </a:spcBef>
              <a:buFont typeface="Arial" charset="0"/>
              <a:buChar char="–"/>
              <a:defRPr sz="2400" b="1">
                <a:solidFill>
                  <a:schemeClr val="tx1"/>
                </a:solidFill>
                <a:latin typeface="黑体" pitchFamily="49" charset="-122"/>
                <a:ea typeface="黑体" pitchFamily="49" charset="-122"/>
              </a:defRPr>
            </a:lvl4pPr>
            <a:lvl5pPr marL="2057400" indent="-228600">
              <a:spcBef>
                <a:spcPct val="20000"/>
              </a:spcBef>
              <a:buFont typeface="Arial" charset="0"/>
              <a:buChar char="»"/>
              <a:defRPr sz="24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9pPr>
          </a:lstStyle>
          <a:p>
            <a:pPr>
              <a:spcBef>
                <a:spcPct val="0"/>
              </a:spcBef>
              <a:buFontTx/>
              <a:buNone/>
            </a:pPr>
            <a:endParaRPr lang="zh-CN" altLang="en-US" sz="1800" b="0">
              <a:latin typeface="Arial" charset="0"/>
              <a:ea typeface="宋体" pitchFamily="2" charset="-122"/>
            </a:endParaRPr>
          </a:p>
        </p:txBody>
      </p:sp>
      <p:sp>
        <p:nvSpPr>
          <p:cNvPr id="6" name="页脚占位符 5"/>
          <p:cNvSpPr>
            <a:spLocks noGrp="1"/>
          </p:cNvSpPr>
          <p:nvPr>
            <p:ph type="ftr" sz="quarter" idx="5"/>
          </p:nvPr>
        </p:nvSpPr>
        <p:spPr/>
        <p:txBody>
          <a:bodyPr/>
          <a:lstStyle/>
          <a:p>
            <a:r>
              <a:rPr lang="en-US" altLang="zh-CN" smtClean="0"/>
              <a:t>/79</a:t>
            </a:r>
            <a:endParaRPr lang="zh-CN" altLang="en-US" dirty="0"/>
          </a:p>
        </p:txBody>
      </p:sp>
      <p:sp>
        <p:nvSpPr>
          <p:cNvPr id="7" name="灯片编号占位符 6"/>
          <p:cNvSpPr>
            <a:spLocks noGrp="1"/>
          </p:cNvSpPr>
          <p:nvPr>
            <p:ph type="sldNum" sz="quarter" idx="7"/>
          </p:nvPr>
        </p:nvSpPr>
        <p:spPr/>
        <p:txBody>
          <a:bodyPr/>
          <a:lstStyle/>
          <a:p>
            <a:fld id="{B6F15528-21DE-4FAA-801E-634DDDAF4B2B}" type="slidenum">
              <a:rPr lang="en-US" altLang="zh-CN" smtClean="0"/>
              <a:pPr/>
              <a:t>12</a:t>
            </a:fld>
            <a:endParaRPr lang="zh-CN" altLang="en-US" dirty="0"/>
          </a:p>
        </p:txBody>
      </p:sp>
      <p:sp>
        <p:nvSpPr>
          <p:cNvPr id="3" name="内容占位符 2"/>
          <p:cNvSpPr>
            <a:spLocks noGrp="1"/>
          </p:cNvSpPr>
          <p:nvPr>
            <p:ph sz="quarter" idx="10"/>
          </p:nvPr>
        </p:nvSpPr>
        <p:spPr>
          <a:xfrm>
            <a:off x="457200" y="857255"/>
            <a:ext cx="8229600" cy="3693319"/>
          </a:xfrm>
        </p:spPr>
        <p:txBody>
          <a:bodyPr/>
          <a:lstStyle/>
          <a:p>
            <a:r>
              <a:rPr lang="en-US" altLang="zh-CN" dirty="0"/>
              <a:t>Spring</a:t>
            </a:r>
            <a:r>
              <a:rPr lang="zh-CN" altLang="en-US" dirty="0"/>
              <a:t>是一个轻量级的控制反转</a:t>
            </a:r>
            <a:r>
              <a:rPr lang="en-US" altLang="zh-CN" dirty="0"/>
              <a:t>(</a:t>
            </a:r>
            <a:r>
              <a:rPr lang="en-US" altLang="zh-CN" dirty="0" err="1"/>
              <a:t>IoC</a:t>
            </a:r>
            <a:r>
              <a:rPr lang="en-US" altLang="zh-CN" dirty="0"/>
              <a:t>)</a:t>
            </a:r>
            <a:r>
              <a:rPr lang="zh-CN" altLang="en-US" dirty="0"/>
              <a:t>和面向切面</a:t>
            </a:r>
            <a:r>
              <a:rPr lang="en-US" altLang="zh-CN" dirty="0"/>
              <a:t>(AOP)</a:t>
            </a:r>
            <a:r>
              <a:rPr lang="zh-CN" altLang="en-US" dirty="0"/>
              <a:t>的容器框架。</a:t>
            </a:r>
          </a:p>
          <a:p>
            <a:r>
              <a:rPr lang="zh-CN" altLang="en-US" dirty="0"/>
              <a:t>轻量</a:t>
            </a:r>
            <a:r>
              <a:rPr lang="en-US" altLang="zh-CN" dirty="0"/>
              <a:t>——</a:t>
            </a:r>
            <a:r>
              <a:rPr lang="zh-CN" altLang="en-US" dirty="0"/>
              <a:t>从大小与开销两方面而言</a:t>
            </a:r>
            <a:r>
              <a:rPr lang="en-US" altLang="zh-CN" dirty="0"/>
              <a:t>Spring</a:t>
            </a:r>
            <a:r>
              <a:rPr lang="zh-CN" altLang="en-US" dirty="0"/>
              <a:t>都是轻量的</a:t>
            </a:r>
            <a:r>
              <a:rPr lang="zh-CN" altLang="en-US" dirty="0" smtClean="0"/>
              <a:t>。</a:t>
            </a:r>
            <a:endParaRPr lang="en-US" altLang="zh-CN" dirty="0" smtClean="0"/>
          </a:p>
          <a:p>
            <a:pPr lvl="1"/>
            <a:r>
              <a:rPr lang="zh-CN" altLang="en-US" dirty="0" smtClean="0"/>
              <a:t>完</a:t>
            </a:r>
            <a:r>
              <a:rPr lang="zh-CN" altLang="en-US" dirty="0"/>
              <a:t>整的</a:t>
            </a:r>
            <a:r>
              <a:rPr lang="en-US" altLang="zh-CN" dirty="0"/>
              <a:t>Spring</a:t>
            </a:r>
            <a:r>
              <a:rPr lang="zh-CN" altLang="en-US" dirty="0"/>
              <a:t>框架可以在一个大小只有</a:t>
            </a:r>
            <a:r>
              <a:rPr lang="en-US" altLang="zh-CN" dirty="0"/>
              <a:t>1MB</a:t>
            </a:r>
            <a:r>
              <a:rPr lang="zh-CN" altLang="en-US" dirty="0"/>
              <a:t>多的</a:t>
            </a:r>
            <a:r>
              <a:rPr lang="en-US" altLang="zh-CN" dirty="0"/>
              <a:t>JAR</a:t>
            </a:r>
            <a:r>
              <a:rPr lang="zh-CN" altLang="en-US" dirty="0"/>
              <a:t>文件里发布。并且</a:t>
            </a:r>
            <a:r>
              <a:rPr lang="en-US" altLang="zh-CN" dirty="0"/>
              <a:t>Spring</a:t>
            </a:r>
            <a:r>
              <a:rPr lang="zh-CN" altLang="en-US" dirty="0"/>
              <a:t>所需的处理开销也是微不足道的</a:t>
            </a:r>
            <a:r>
              <a:rPr lang="zh-CN" altLang="en-US" dirty="0" smtClean="0"/>
              <a:t>。</a:t>
            </a:r>
            <a:endParaRPr lang="en-US" altLang="zh-CN" dirty="0" smtClean="0"/>
          </a:p>
          <a:p>
            <a:r>
              <a:rPr lang="zh-CN" altLang="en-US" dirty="0"/>
              <a:t>控制反转</a:t>
            </a:r>
            <a:r>
              <a:rPr lang="en-US" altLang="zh-CN" dirty="0"/>
              <a:t>——Spring</a:t>
            </a:r>
            <a:r>
              <a:rPr lang="zh-CN" altLang="en-US" dirty="0"/>
              <a:t>通过一种称作控制反转（</a:t>
            </a:r>
            <a:r>
              <a:rPr lang="en-US" altLang="zh-CN" dirty="0" err="1"/>
              <a:t>IoC</a:t>
            </a:r>
            <a:r>
              <a:rPr lang="zh-CN" altLang="en-US" dirty="0"/>
              <a:t>）的技术促进了松耦合</a:t>
            </a:r>
            <a:r>
              <a:rPr lang="zh-CN" altLang="en-US" dirty="0" smtClean="0"/>
              <a:t>。</a:t>
            </a:r>
            <a:endParaRPr lang="en-US" altLang="zh-CN" dirty="0" smtClean="0"/>
          </a:p>
          <a:p>
            <a:pPr lvl="1"/>
            <a:r>
              <a:rPr lang="zh-CN" altLang="en-US" dirty="0" smtClean="0"/>
              <a:t>当</a:t>
            </a:r>
            <a:r>
              <a:rPr lang="zh-CN" altLang="en-US" dirty="0"/>
              <a:t>应用了</a:t>
            </a:r>
            <a:r>
              <a:rPr lang="en-US" altLang="zh-CN" dirty="0" err="1"/>
              <a:t>IoC</a:t>
            </a:r>
            <a:r>
              <a:rPr lang="zh-CN" altLang="en-US" dirty="0"/>
              <a:t>，一个对象依赖的其它对象会通过被动的方式传递进来，而不是这个对象自己创建或者查找依赖对象。</a:t>
            </a:r>
          </a:p>
        </p:txBody>
      </p:sp>
      <p:sp>
        <p:nvSpPr>
          <p:cNvPr id="2" name="标题 1"/>
          <p:cNvSpPr>
            <a:spLocks noGrp="1"/>
          </p:cNvSpPr>
          <p:nvPr>
            <p:ph type="title"/>
          </p:nvPr>
        </p:nvSpPr>
        <p:spPr/>
        <p:txBody>
          <a:bodyPr/>
          <a:lstStyle/>
          <a:p>
            <a:r>
              <a:rPr lang="en-US" altLang="zh-CN" dirty="0" smtClean="0"/>
              <a:t>2.2.1 Spring</a:t>
            </a:r>
            <a:r>
              <a:rPr lang="zh-CN" altLang="en-US" dirty="0" smtClean="0"/>
              <a:t>是什么</a:t>
            </a:r>
            <a:endParaRPr lang="en-US" altLang="zh-CN" dirty="0"/>
          </a:p>
        </p:txBody>
      </p:sp>
    </p:spTree>
    <p:extLst>
      <p:ext uri="{BB962C8B-B14F-4D97-AF65-F5344CB8AC3E}">
        <p14:creationId xmlns:p14="http://schemas.microsoft.com/office/powerpoint/2010/main" val="349944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542925" y="998221"/>
            <a:ext cx="148669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Arial" charset="0"/>
              <a:buChar char="•"/>
              <a:defRPr sz="2400" b="1">
                <a:solidFill>
                  <a:schemeClr val="tx1"/>
                </a:solidFill>
                <a:latin typeface="黑体" pitchFamily="49" charset="-122"/>
                <a:ea typeface="黑体" pitchFamily="49" charset="-122"/>
              </a:defRPr>
            </a:lvl1pPr>
            <a:lvl2pPr marL="742950" indent="-285750">
              <a:spcBef>
                <a:spcPct val="20000"/>
              </a:spcBef>
              <a:buFont typeface="Arial" charset="0"/>
              <a:buChar char="–"/>
              <a:defRPr sz="2400" b="1">
                <a:solidFill>
                  <a:schemeClr val="tx1"/>
                </a:solidFill>
                <a:latin typeface="黑体" pitchFamily="49" charset="-122"/>
                <a:ea typeface="黑体" pitchFamily="49" charset="-122"/>
              </a:defRPr>
            </a:lvl2pPr>
            <a:lvl3pPr marL="1143000" indent="-228600">
              <a:spcBef>
                <a:spcPct val="20000"/>
              </a:spcBef>
              <a:buFont typeface="Arial" charset="0"/>
              <a:buChar char="•"/>
              <a:defRPr sz="2400" b="1">
                <a:solidFill>
                  <a:schemeClr val="tx1"/>
                </a:solidFill>
                <a:latin typeface="黑体" pitchFamily="49" charset="-122"/>
                <a:ea typeface="黑体" pitchFamily="49" charset="-122"/>
              </a:defRPr>
            </a:lvl3pPr>
            <a:lvl4pPr marL="1600200" indent="-228600">
              <a:spcBef>
                <a:spcPct val="20000"/>
              </a:spcBef>
              <a:buFont typeface="Arial" charset="0"/>
              <a:buChar char="–"/>
              <a:defRPr sz="2400" b="1">
                <a:solidFill>
                  <a:schemeClr val="tx1"/>
                </a:solidFill>
                <a:latin typeface="黑体" pitchFamily="49" charset="-122"/>
                <a:ea typeface="黑体" pitchFamily="49" charset="-122"/>
              </a:defRPr>
            </a:lvl4pPr>
            <a:lvl5pPr marL="2057400" indent="-228600">
              <a:spcBef>
                <a:spcPct val="20000"/>
              </a:spcBef>
              <a:buFont typeface="Arial" charset="0"/>
              <a:buChar char="»"/>
              <a:defRPr sz="24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9pPr>
          </a:lstStyle>
          <a:p>
            <a:pPr>
              <a:spcBef>
                <a:spcPct val="0"/>
              </a:spcBef>
              <a:buFontTx/>
              <a:buNone/>
            </a:pPr>
            <a:endParaRPr lang="zh-CN" altLang="en-US" sz="1800" b="0">
              <a:latin typeface="Arial" charset="0"/>
              <a:ea typeface="宋体" pitchFamily="2" charset="-122"/>
            </a:endParaRPr>
          </a:p>
        </p:txBody>
      </p:sp>
      <p:sp>
        <p:nvSpPr>
          <p:cNvPr id="18436" name="Rectangle 6"/>
          <p:cNvSpPr>
            <a:spLocks noChangeArrowheads="1"/>
          </p:cNvSpPr>
          <p:nvPr/>
        </p:nvSpPr>
        <p:spPr bwMode="auto">
          <a:xfrm>
            <a:off x="2268538" y="87499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charset="0"/>
              <a:buChar char="•"/>
              <a:defRPr sz="2400" b="1">
                <a:solidFill>
                  <a:schemeClr val="tx1"/>
                </a:solidFill>
                <a:latin typeface="黑体" pitchFamily="49" charset="-122"/>
                <a:ea typeface="黑体" pitchFamily="49" charset="-122"/>
              </a:defRPr>
            </a:lvl1pPr>
            <a:lvl2pPr marL="742950" indent="-285750">
              <a:spcBef>
                <a:spcPct val="20000"/>
              </a:spcBef>
              <a:buFont typeface="Arial" charset="0"/>
              <a:buChar char="–"/>
              <a:defRPr sz="2400" b="1">
                <a:solidFill>
                  <a:schemeClr val="tx1"/>
                </a:solidFill>
                <a:latin typeface="黑体" pitchFamily="49" charset="-122"/>
                <a:ea typeface="黑体" pitchFamily="49" charset="-122"/>
              </a:defRPr>
            </a:lvl2pPr>
            <a:lvl3pPr marL="1143000" indent="-228600">
              <a:spcBef>
                <a:spcPct val="20000"/>
              </a:spcBef>
              <a:buFont typeface="Arial" charset="0"/>
              <a:buChar char="•"/>
              <a:defRPr sz="2400" b="1">
                <a:solidFill>
                  <a:schemeClr val="tx1"/>
                </a:solidFill>
                <a:latin typeface="黑体" pitchFamily="49" charset="-122"/>
                <a:ea typeface="黑体" pitchFamily="49" charset="-122"/>
              </a:defRPr>
            </a:lvl3pPr>
            <a:lvl4pPr marL="1600200" indent="-228600">
              <a:spcBef>
                <a:spcPct val="20000"/>
              </a:spcBef>
              <a:buFont typeface="Arial" charset="0"/>
              <a:buChar char="–"/>
              <a:defRPr sz="2400" b="1">
                <a:solidFill>
                  <a:schemeClr val="tx1"/>
                </a:solidFill>
                <a:latin typeface="黑体" pitchFamily="49" charset="-122"/>
                <a:ea typeface="黑体" pitchFamily="49" charset="-122"/>
              </a:defRPr>
            </a:lvl4pPr>
            <a:lvl5pPr marL="2057400" indent="-228600">
              <a:spcBef>
                <a:spcPct val="20000"/>
              </a:spcBef>
              <a:buFont typeface="Arial" charset="0"/>
              <a:buChar char="»"/>
              <a:defRPr sz="24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9pPr>
          </a:lstStyle>
          <a:p>
            <a:pPr>
              <a:spcBef>
                <a:spcPct val="0"/>
              </a:spcBef>
              <a:buFontTx/>
              <a:buNone/>
            </a:pPr>
            <a:endParaRPr lang="zh-CN" altLang="en-US" sz="1800" b="0">
              <a:latin typeface="Arial" charset="0"/>
              <a:ea typeface="宋体" pitchFamily="2" charset="-122"/>
            </a:endParaRPr>
          </a:p>
        </p:txBody>
      </p:sp>
      <p:sp>
        <p:nvSpPr>
          <p:cNvPr id="6" name="页脚占位符 5"/>
          <p:cNvSpPr>
            <a:spLocks noGrp="1"/>
          </p:cNvSpPr>
          <p:nvPr>
            <p:ph type="ftr" sz="quarter" idx="5"/>
          </p:nvPr>
        </p:nvSpPr>
        <p:spPr/>
        <p:txBody>
          <a:bodyPr/>
          <a:lstStyle/>
          <a:p>
            <a:r>
              <a:rPr lang="en-US" altLang="zh-CN" smtClean="0"/>
              <a:t>/79</a:t>
            </a:r>
            <a:endParaRPr lang="zh-CN" altLang="en-US" dirty="0"/>
          </a:p>
        </p:txBody>
      </p:sp>
      <p:sp>
        <p:nvSpPr>
          <p:cNvPr id="7" name="灯片编号占位符 6"/>
          <p:cNvSpPr>
            <a:spLocks noGrp="1"/>
          </p:cNvSpPr>
          <p:nvPr>
            <p:ph type="sldNum" sz="quarter" idx="7"/>
          </p:nvPr>
        </p:nvSpPr>
        <p:spPr/>
        <p:txBody>
          <a:bodyPr/>
          <a:lstStyle/>
          <a:p>
            <a:fld id="{B6F15528-21DE-4FAA-801E-634DDDAF4B2B}" type="slidenum">
              <a:rPr lang="en-US" altLang="zh-CN" smtClean="0"/>
              <a:pPr/>
              <a:t>13</a:t>
            </a:fld>
            <a:endParaRPr lang="zh-CN" altLang="en-US" dirty="0"/>
          </a:p>
        </p:txBody>
      </p:sp>
      <p:sp>
        <p:nvSpPr>
          <p:cNvPr id="3" name="内容占位符 2"/>
          <p:cNvSpPr>
            <a:spLocks noGrp="1"/>
          </p:cNvSpPr>
          <p:nvPr>
            <p:ph sz="quarter" idx="10"/>
          </p:nvPr>
        </p:nvSpPr>
        <p:spPr>
          <a:xfrm>
            <a:off x="457200" y="857255"/>
            <a:ext cx="8229600" cy="2308324"/>
          </a:xfrm>
        </p:spPr>
        <p:txBody>
          <a:bodyPr/>
          <a:lstStyle/>
          <a:p>
            <a:r>
              <a:rPr lang="zh-CN" altLang="en-US" dirty="0" smtClean="0"/>
              <a:t>面</a:t>
            </a:r>
            <a:r>
              <a:rPr lang="zh-CN" altLang="en-US" dirty="0"/>
              <a:t>向切面</a:t>
            </a:r>
            <a:r>
              <a:rPr lang="en-US" altLang="zh-CN" dirty="0"/>
              <a:t>——Spring</a:t>
            </a:r>
            <a:r>
              <a:rPr lang="zh-CN" altLang="en-US" dirty="0"/>
              <a:t>提供了面向切面编</a:t>
            </a:r>
            <a:r>
              <a:rPr lang="zh-CN" altLang="en-US" dirty="0" smtClean="0"/>
              <a:t>程（</a:t>
            </a:r>
            <a:r>
              <a:rPr lang="en-US" altLang="zh-CN" dirty="0" smtClean="0"/>
              <a:t>AOP</a:t>
            </a:r>
            <a:r>
              <a:rPr lang="zh-CN" altLang="en-US" dirty="0" smtClean="0"/>
              <a:t>）的</a:t>
            </a:r>
            <a:r>
              <a:rPr lang="zh-CN" altLang="en-US" dirty="0"/>
              <a:t>丰富支持，允许通过分离应用的业务逻辑与系统级服务（例如审计（</a:t>
            </a:r>
            <a:r>
              <a:rPr lang="en-US" altLang="zh-CN" dirty="0"/>
              <a:t>auditing</a:t>
            </a:r>
            <a:r>
              <a:rPr lang="zh-CN" altLang="en-US" dirty="0"/>
              <a:t>）和事务（</a:t>
            </a:r>
            <a:r>
              <a:rPr lang="en-US" altLang="zh-CN" dirty="0"/>
              <a:t>transaction</a:t>
            </a:r>
            <a:r>
              <a:rPr lang="zh-CN" altLang="en-US" dirty="0"/>
              <a:t>）管理）进行内聚性的开发</a:t>
            </a:r>
            <a:r>
              <a:rPr lang="zh-CN" altLang="en-US" dirty="0" smtClean="0"/>
              <a:t>。</a:t>
            </a:r>
            <a:endParaRPr lang="en-US" altLang="zh-CN" dirty="0" smtClean="0"/>
          </a:p>
          <a:p>
            <a:pPr lvl="1"/>
            <a:r>
              <a:rPr lang="zh-CN" altLang="en-US" dirty="0" smtClean="0"/>
              <a:t>应</a:t>
            </a:r>
            <a:r>
              <a:rPr lang="zh-CN" altLang="en-US" dirty="0"/>
              <a:t>用对象只实现它们应该做的</a:t>
            </a:r>
            <a:r>
              <a:rPr lang="en-US" altLang="zh-CN" dirty="0"/>
              <a:t>——</a:t>
            </a:r>
            <a:r>
              <a:rPr lang="zh-CN" altLang="en-US" dirty="0"/>
              <a:t>完成业务逻辑</a:t>
            </a:r>
            <a:r>
              <a:rPr lang="en-US" altLang="zh-CN" dirty="0"/>
              <a:t>——</a:t>
            </a:r>
            <a:r>
              <a:rPr lang="zh-CN" altLang="en-US" dirty="0"/>
              <a:t>仅此而已。它们并不负责（甚至是意识）其它的系统级关注点，例如日志或事务支持。</a:t>
            </a:r>
          </a:p>
        </p:txBody>
      </p:sp>
      <p:sp>
        <p:nvSpPr>
          <p:cNvPr id="2" name="标题 1"/>
          <p:cNvSpPr>
            <a:spLocks noGrp="1"/>
          </p:cNvSpPr>
          <p:nvPr>
            <p:ph type="title"/>
          </p:nvPr>
        </p:nvSpPr>
        <p:spPr/>
        <p:txBody>
          <a:bodyPr/>
          <a:lstStyle/>
          <a:p>
            <a:r>
              <a:rPr lang="en-US" altLang="zh-CN" dirty="0" smtClean="0"/>
              <a:t>2.2.1 Spring</a:t>
            </a:r>
            <a:r>
              <a:rPr lang="zh-CN" altLang="en-US" dirty="0" smtClean="0"/>
              <a:t>是什么</a:t>
            </a:r>
            <a:endParaRPr lang="en-US" altLang="zh-CN" dirty="0"/>
          </a:p>
        </p:txBody>
      </p:sp>
    </p:spTree>
    <p:extLst>
      <p:ext uri="{BB962C8B-B14F-4D97-AF65-F5344CB8AC3E}">
        <p14:creationId xmlns:p14="http://schemas.microsoft.com/office/powerpoint/2010/main" val="349944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542925" y="998221"/>
            <a:ext cx="148669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Arial" charset="0"/>
              <a:buChar char="•"/>
              <a:defRPr sz="2400" b="1">
                <a:solidFill>
                  <a:schemeClr val="tx1"/>
                </a:solidFill>
                <a:latin typeface="黑体" pitchFamily="49" charset="-122"/>
                <a:ea typeface="黑体" pitchFamily="49" charset="-122"/>
              </a:defRPr>
            </a:lvl1pPr>
            <a:lvl2pPr marL="742950" indent="-285750">
              <a:spcBef>
                <a:spcPct val="20000"/>
              </a:spcBef>
              <a:buFont typeface="Arial" charset="0"/>
              <a:buChar char="–"/>
              <a:defRPr sz="2400" b="1">
                <a:solidFill>
                  <a:schemeClr val="tx1"/>
                </a:solidFill>
                <a:latin typeface="黑体" pitchFamily="49" charset="-122"/>
                <a:ea typeface="黑体" pitchFamily="49" charset="-122"/>
              </a:defRPr>
            </a:lvl2pPr>
            <a:lvl3pPr marL="1143000" indent="-228600">
              <a:spcBef>
                <a:spcPct val="20000"/>
              </a:spcBef>
              <a:buFont typeface="Arial" charset="0"/>
              <a:buChar char="•"/>
              <a:defRPr sz="2400" b="1">
                <a:solidFill>
                  <a:schemeClr val="tx1"/>
                </a:solidFill>
                <a:latin typeface="黑体" pitchFamily="49" charset="-122"/>
                <a:ea typeface="黑体" pitchFamily="49" charset="-122"/>
              </a:defRPr>
            </a:lvl3pPr>
            <a:lvl4pPr marL="1600200" indent="-228600">
              <a:spcBef>
                <a:spcPct val="20000"/>
              </a:spcBef>
              <a:buFont typeface="Arial" charset="0"/>
              <a:buChar char="–"/>
              <a:defRPr sz="2400" b="1">
                <a:solidFill>
                  <a:schemeClr val="tx1"/>
                </a:solidFill>
                <a:latin typeface="黑体" pitchFamily="49" charset="-122"/>
                <a:ea typeface="黑体" pitchFamily="49" charset="-122"/>
              </a:defRPr>
            </a:lvl4pPr>
            <a:lvl5pPr marL="2057400" indent="-228600">
              <a:spcBef>
                <a:spcPct val="20000"/>
              </a:spcBef>
              <a:buFont typeface="Arial" charset="0"/>
              <a:buChar char="»"/>
              <a:defRPr sz="24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9pPr>
          </a:lstStyle>
          <a:p>
            <a:pPr>
              <a:spcBef>
                <a:spcPct val="0"/>
              </a:spcBef>
              <a:buFontTx/>
              <a:buNone/>
            </a:pPr>
            <a:endParaRPr lang="zh-CN" altLang="en-US" sz="1800" b="0">
              <a:latin typeface="Arial" charset="0"/>
              <a:ea typeface="宋体" pitchFamily="2" charset="-122"/>
            </a:endParaRPr>
          </a:p>
        </p:txBody>
      </p:sp>
      <p:sp>
        <p:nvSpPr>
          <p:cNvPr id="18436" name="Rectangle 6"/>
          <p:cNvSpPr>
            <a:spLocks noChangeArrowheads="1"/>
          </p:cNvSpPr>
          <p:nvPr/>
        </p:nvSpPr>
        <p:spPr bwMode="auto">
          <a:xfrm>
            <a:off x="2268538" y="87499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charset="0"/>
              <a:buChar char="•"/>
              <a:defRPr sz="2400" b="1">
                <a:solidFill>
                  <a:schemeClr val="tx1"/>
                </a:solidFill>
                <a:latin typeface="黑体" pitchFamily="49" charset="-122"/>
                <a:ea typeface="黑体" pitchFamily="49" charset="-122"/>
              </a:defRPr>
            </a:lvl1pPr>
            <a:lvl2pPr marL="742950" indent="-285750">
              <a:spcBef>
                <a:spcPct val="20000"/>
              </a:spcBef>
              <a:buFont typeface="Arial" charset="0"/>
              <a:buChar char="–"/>
              <a:defRPr sz="2400" b="1">
                <a:solidFill>
                  <a:schemeClr val="tx1"/>
                </a:solidFill>
                <a:latin typeface="黑体" pitchFamily="49" charset="-122"/>
                <a:ea typeface="黑体" pitchFamily="49" charset="-122"/>
              </a:defRPr>
            </a:lvl2pPr>
            <a:lvl3pPr marL="1143000" indent="-228600">
              <a:spcBef>
                <a:spcPct val="20000"/>
              </a:spcBef>
              <a:buFont typeface="Arial" charset="0"/>
              <a:buChar char="•"/>
              <a:defRPr sz="2400" b="1">
                <a:solidFill>
                  <a:schemeClr val="tx1"/>
                </a:solidFill>
                <a:latin typeface="黑体" pitchFamily="49" charset="-122"/>
                <a:ea typeface="黑体" pitchFamily="49" charset="-122"/>
              </a:defRPr>
            </a:lvl3pPr>
            <a:lvl4pPr marL="1600200" indent="-228600">
              <a:spcBef>
                <a:spcPct val="20000"/>
              </a:spcBef>
              <a:buFont typeface="Arial" charset="0"/>
              <a:buChar char="–"/>
              <a:defRPr sz="2400" b="1">
                <a:solidFill>
                  <a:schemeClr val="tx1"/>
                </a:solidFill>
                <a:latin typeface="黑体" pitchFamily="49" charset="-122"/>
                <a:ea typeface="黑体" pitchFamily="49" charset="-122"/>
              </a:defRPr>
            </a:lvl4pPr>
            <a:lvl5pPr marL="2057400" indent="-228600">
              <a:spcBef>
                <a:spcPct val="20000"/>
              </a:spcBef>
              <a:buFont typeface="Arial" charset="0"/>
              <a:buChar char="»"/>
              <a:defRPr sz="24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9pPr>
          </a:lstStyle>
          <a:p>
            <a:pPr>
              <a:spcBef>
                <a:spcPct val="0"/>
              </a:spcBef>
              <a:buFontTx/>
              <a:buNone/>
            </a:pPr>
            <a:endParaRPr lang="zh-CN" altLang="en-US" sz="1800" b="0">
              <a:latin typeface="Arial" charset="0"/>
              <a:ea typeface="宋体" pitchFamily="2" charset="-122"/>
            </a:endParaRPr>
          </a:p>
        </p:txBody>
      </p:sp>
      <p:sp>
        <p:nvSpPr>
          <p:cNvPr id="6" name="页脚占位符 5"/>
          <p:cNvSpPr>
            <a:spLocks noGrp="1"/>
          </p:cNvSpPr>
          <p:nvPr>
            <p:ph type="ftr" sz="quarter" idx="5"/>
          </p:nvPr>
        </p:nvSpPr>
        <p:spPr/>
        <p:txBody>
          <a:bodyPr/>
          <a:lstStyle/>
          <a:p>
            <a:r>
              <a:rPr lang="en-US" altLang="zh-CN" smtClean="0"/>
              <a:t>/79</a:t>
            </a:r>
            <a:endParaRPr lang="zh-CN" altLang="en-US" dirty="0"/>
          </a:p>
        </p:txBody>
      </p:sp>
      <p:sp>
        <p:nvSpPr>
          <p:cNvPr id="7" name="灯片编号占位符 6"/>
          <p:cNvSpPr>
            <a:spLocks noGrp="1"/>
          </p:cNvSpPr>
          <p:nvPr>
            <p:ph type="sldNum" sz="quarter" idx="7"/>
          </p:nvPr>
        </p:nvSpPr>
        <p:spPr/>
        <p:txBody>
          <a:bodyPr/>
          <a:lstStyle/>
          <a:p>
            <a:fld id="{B6F15528-21DE-4FAA-801E-634DDDAF4B2B}" type="slidenum">
              <a:rPr lang="en-US" altLang="zh-CN" smtClean="0"/>
              <a:pPr/>
              <a:t>14</a:t>
            </a:fld>
            <a:endParaRPr lang="zh-CN" altLang="en-US" dirty="0"/>
          </a:p>
        </p:txBody>
      </p:sp>
      <p:sp>
        <p:nvSpPr>
          <p:cNvPr id="3" name="内容占位符 2"/>
          <p:cNvSpPr>
            <a:spLocks noGrp="1"/>
          </p:cNvSpPr>
          <p:nvPr>
            <p:ph sz="quarter" idx="10"/>
          </p:nvPr>
        </p:nvSpPr>
        <p:spPr>
          <a:xfrm>
            <a:off x="457200" y="857255"/>
            <a:ext cx="8229600" cy="2769989"/>
          </a:xfrm>
        </p:spPr>
        <p:txBody>
          <a:bodyPr/>
          <a:lstStyle/>
          <a:p>
            <a:r>
              <a:rPr lang="zh-CN" altLang="en-US" dirty="0"/>
              <a:t>容器</a:t>
            </a:r>
            <a:r>
              <a:rPr lang="en-US" altLang="zh-CN" dirty="0"/>
              <a:t>——Spring</a:t>
            </a:r>
            <a:r>
              <a:rPr lang="zh-CN" altLang="en-US" dirty="0"/>
              <a:t>包含并管理应用对象的配置和生命周期，在这个意义上它是一种容</a:t>
            </a:r>
            <a:r>
              <a:rPr lang="zh-CN" altLang="en-US" dirty="0" smtClean="0"/>
              <a:t>器。</a:t>
            </a:r>
            <a:endParaRPr lang="zh-CN" altLang="en-US" dirty="0"/>
          </a:p>
          <a:p>
            <a:r>
              <a:rPr lang="zh-CN" altLang="en-US" dirty="0"/>
              <a:t>框架</a:t>
            </a:r>
            <a:r>
              <a:rPr lang="en-US" altLang="zh-CN" dirty="0"/>
              <a:t>——Spring</a:t>
            </a:r>
            <a:r>
              <a:rPr lang="zh-CN" altLang="en-US" dirty="0"/>
              <a:t>可以将简单的组件配置、组合成为复杂的应用</a:t>
            </a:r>
            <a:r>
              <a:rPr lang="zh-CN" altLang="en-US" dirty="0" smtClean="0"/>
              <a:t>。</a:t>
            </a:r>
            <a:r>
              <a:rPr lang="zh-CN" altLang="en-US" dirty="0"/>
              <a:t>在</a:t>
            </a:r>
            <a:r>
              <a:rPr lang="en-US" altLang="zh-CN" dirty="0"/>
              <a:t>Spring</a:t>
            </a:r>
            <a:r>
              <a:rPr lang="zh-CN" altLang="en-US" dirty="0"/>
              <a:t>中，应用对象被声明式地组合，典型地是在一个</a:t>
            </a:r>
            <a:r>
              <a:rPr lang="en-US" altLang="zh-CN" dirty="0"/>
              <a:t>XML</a:t>
            </a:r>
            <a:r>
              <a:rPr lang="zh-CN" altLang="en-US" dirty="0"/>
              <a:t>文件里。</a:t>
            </a:r>
            <a:r>
              <a:rPr lang="en-US" altLang="zh-CN" dirty="0"/>
              <a:t>Spring</a:t>
            </a:r>
            <a:r>
              <a:rPr lang="zh-CN" altLang="en-US" dirty="0"/>
              <a:t>也提供了很多基础功能（事务管理、持久化框架集成等等），将应用逻辑的开发留给</a:t>
            </a:r>
            <a:r>
              <a:rPr lang="zh-CN" altLang="en-US" dirty="0" smtClean="0"/>
              <a:t>了开发者。</a:t>
            </a:r>
            <a:endParaRPr lang="zh-CN" altLang="en-US" dirty="0"/>
          </a:p>
        </p:txBody>
      </p:sp>
      <p:sp>
        <p:nvSpPr>
          <p:cNvPr id="2" name="标题 1"/>
          <p:cNvSpPr>
            <a:spLocks noGrp="1"/>
          </p:cNvSpPr>
          <p:nvPr>
            <p:ph type="title"/>
          </p:nvPr>
        </p:nvSpPr>
        <p:spPr/>
        <p:txBody>
          <a:bodyPr/>
          <a:lstStyle/>
          <a:p>
            <a:r>
              <a:rPr lang="en-US" altLang="zh-CN" dirty="0"/>
              <a:t>2.2.1 Spring</a:t>
            </a:r>
            <a:r>
              <a:rPr lang="zh-CN" altLang="en-US" dirty="0"/>
              <a:t>是什么</a:t>
            </a:r>
            <a:endParaRPr lang="en-US" altLang="zh-CN" dirty="0"/>
          </a:p>
        </p:txBody>
      </p:sp>
    </p:spTree>
    <p:extLst>
      <p:ext uri="{BB962C8B-B14F-4D97-AF65-F5344CB8AC3E}">
        <p14:creationId xmlns:p14="http://schemas.microsoft.com/office/powerpoint/2010/main" val="349944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5"/>
          </p:nvPr>
        </p:nvSpPr>
        <p:spPr/>
        <p:txBody>
          <a:bodyPr/>
          <a:lstStyle/>
          <a:p>
            <a:r>
              <a:rPr lang="en-US" altLang="zh-CN" smtClean="0"/>
              <a:t>/79</a:t>
            </a:r>
            <a:endParaRPr lang="zh-CN" altLang="en-US" dirty="0"/>
          </a:p>
        </p:txBody>
      </p:sp>
      <p:sp>
        <p:nvSpPr>
          <p:cNvPr id="3" name="灯片编号占位符 2"/>
          <p:cNvSpPr>
            <a:spLocks noGrp="1"/>
          </p:cNvSpPr>
          <p:nvPr>
            <p:ph type="sldNum" sz="quarter" idx="7"/>
          </p:nvPr>
        </p:nvSpPr>
        <p:spPr/>
        <p:txBody>
          <a:bodyPr/>
          <a:lstStyle/>
          <a:p>
            <a:fld id="{B6F15528-21DE-4FAA-801E-634DDDAF4B2B}" type="slidenum">
              <a:rPr lang="en-US" altLang="zh-CN" smtClean="0"/>
              <a:pPr/>
              <a:t>15</a:t>
            </a:fld>
            <a:endParaRPr lang="zh-CN" altLang="en-US" dirty="0"/>
          </a:p>
        </p:txBody>
      </p:sp>
      <p:sp>
        <p:nvSpPr>
          <p:cNvPr id="8" name="内容占位符 7"/>
          <p:cNvSpPr>
            <a:spLocks noGrp="1"/>
          </p:cNvSpPr>
          <p:nvPr>
            <p:ph sz="quarter" idx="10"/>
          </p:nvPr>
        </p:nvSpPr>
        <p:spPr/>
        <p:txBody>
          <a:bodyPr/>
          <a:lstStyle/>
          <a:p>
            <a:endParaRPr lang="zh-CN" altLang="en-US" dirty="0"/>
          </a:p>
        </p:txBody>
      </p:sp>
      <p:sp>
        <p:nvSpPr>
          <p:cNvPr id="7" name="标题 6"/>
          <p:cNvSpPr>
            <a:spLocks noGrp="1"/>
          </p:cNvSpPr>
          <p:nvPr>
            <p:ph type="title"/>
          </p:nvPr>
        </p:nvSpPr>
        <p:spPr/>
        <p:txBody>
          <a:bodyPr/>
          <a:lstStyle/>
          <a:p>
            <a:r>
              <a:rPr lang="en-US" altLang="zh-CN" dirty="0"/>
              <a:t>2.2.2 </a:t>
            </a:r>
            <a:r>
              <a:rPr lang="zh-CN" altLang="en-US" dirty="0"/>
              <a:t>为什么是</a:t>
            </a:r>
            <a:r>
              <a:rPr lang="en-US" altLang="zh-CN" dirty="0" smtClean="0"/>
              <a:t>Spring</a:t>
            </a:r>
            <a:endParaRPr lang="zh-CN" altLang="en-US" dirty="0"/>
          </a:p>
        </p:txBody>
      </p:sp>
      <p:pic>
        <p:nvPicPr>
          <p:cNvPr id="179202"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851670"/>
            <a:ext cx="3825602" cy="14308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4866" name="Picture 2">
            <a:hlinkClick r:id="rId2"/>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7684" y="1851670"/>
            <a:ext cx="4106364" cy="27363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485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6"/>
          <p:cNvSpPr>
            <a:spLocks noChangeArrowheads="1"/>
          </p:cNvSpPr>
          <p:nvPr/>
        </p:nvSpPr>
        <p:spPr bwMode="auto">
          <a:xfrm>
            <a:off x="-542925" y="998221"/>
            <a:ext cx="148669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Arial" charset="0"/>
              <a:buChar char="•"/>
              <a:defRPr sz="2400" b="1">
                <a:solidFill>
                  <a:schemeClr val="tx1"/>
                </a:solidFill>
                <a:latin typeface="黑体" pitchFamily="49" charset="-122"/>
                <a:ea typeface="黑体" pitchFamily="49" charset="-122"/>
              </a:defRPr>
            </a:lvl1pPr>
            <a:lvl2pPr marL="742950" indent="-285750">
              <a:spcBef>
                <a:spcPct val="20000"/>
              </a:spcBef>
              <a:buFont typeface="Arial" charset="0"/>
              <a:buChar char="–"/>
              <a:defRPr sz="2400" b="1">
                <a:solidFill>
                  <a:schemeClr val="tx1"/>
                </a:solidFill>
                <a:latin typeface="黑体" pitchFamily="49" charset="-122"/>
                <a:ea typeface="黑体" pitchFamily="49" charset="-122"/>
              </a:defRPr>
            </a:lvl2pPr>
            <a:lvl3pPr marL="1143000" indent="-228600">
              <a:spcBef>
                <a:spcPct val="20000"/>
              </a:spcBef>
              <a:buFont typeface="Arial" charset="0"/>
              <a:buChar char="•"/>
              <a:defRPr sz="2400" b="1">
                <a:solidFill>
                  <a:schemeClr val="tx1"/>
                </a:solidFill>
                <a:latin typeface="黑体" pitchFamily="49" charset="-122"/>
                <a:ea typeface="黑体" pitchFamily="49" charset="-122"/>
              </a:defRPr>
            </a:lvl3pPr>
            <a:lvl4pPr marL="1600200" indent="-228600">
              <a:spcBef>
                <a:spcPct val="20000"/>
              </a:spcBef>
              <a:buFont typeface="Arial" charset="0"/>
              <a:buChar char="–"/>
              <a:defRPr sz="2400" b="1">
                <a:solidFill>
                  <a:schemeClr val="tx1"/>
                </a:solidFill>
                <a:latin typeface="黑体" pitchFamily="49" charset="-122"/>
                <a:ea typeface="黑体" pitchFamily="49" charset="-122"/>
              </a:defRPr>
            </a:lvl4pPr>
            <a:lvl5pPr marL="2057400" indent="-228600">
              <a:spcBef>
                <a:spcPct val="20000"/>
              </a:spcBef>
              <a:buFont typeface="Arial" charset="0"/>
              <a:buChar char="»"/>
              <a:defRPr sz="24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9pPr>
          </a:lstStyle>
          <a:p>
            <a:pPr>
              <a:spcBef>
                <a:spcPct val="0"/>
              </a:spcBef>
              <a:buFontTx/>
              <a:buNone/>
            </a:pPr>
            <a:endParaRPr lang="zh-CN" altLang="en-US" sz="1800" b="0">
              <a:latin typeface="Arial" charset="0"/>
              <a:ea typeface="宋体" pitchFamily="2" charset="-122"/>
            </a:endParaRPr>
          </a:p>
        </p:txBody>
      </p:sp>
      <p:sp>
        <p:nvSpPr>
          <p:cNvPr id="18436" name="Rectangle 6"/>
          <p:cNvSpPr>
            <a:spLocks noChangeArrowheads="1"/>
          </p:cNvSpPr>
          <p:nvPr/>
        </p:nvSpPr>
        <p:spPr bwMode="auto">
          <a:xfrm>
            <a:off x="2268538" y="87499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charset="0"/>
              <a:buChar char="•"/>
              <a:defRPr sz="2400" b="1">
                <a:solidFill>
                  <a:schemeClr val="tx1"/>
                </a:solidFill>
                <a:latin typeface="黑体" pitchFamily="49" charset="-122"/>
                <a:ea typeface="黑体" pitchFamily="49" charset="-122"/>
              </a:defRPr>
            </a:lvl1pPr>
            <a:lvl2pPr marL="742950" indent="-285750">
              <a:spcBef>
                <a:spcPct val="20000"/>
              </a:spcBef>
              <a:buFont typeface="Arial" charset="0"/>
              <a:buChar char="–"/>
              <a:defRPr sz="2400" b="1">
                <a:solidFill>
                  <a:schemeClr val="tx1"/>
                </a:solidFill>
                <a:latin typeface="黑体" pitchFamily="49" charset="-122"/>
                <a:ea typeface="黑体" pitchFamily="49" charset="-122"/>
              </a:defRPr>
            </a:lvl2pPr>
            <a:lvl3pPr marL="1143000" indent="-228600">
              <a:spcBef>
                <a:spcPct val="20000"/>
              </a:spcBef>
              <a:buFont typeface="Arial" charset="0"/>
              <a:buChar char="•"/>
              <a:defRPr sz="2400" b="1">
                <a:solidFill>
                  <a:schemeClr val="tx1"/>
                </a:solidFill>
                <a:latin typeface="黑体" pitchFamily="49" charset="-122"/>
                <a:ea typeface="黑体" pitchFamily="49" charset="-122"/>
              </a:defRPr>
            </a:lvl3pPr>
            <a:lvl4pPr marL="1600200" indent="-228600">
              <a:spcBef>
                <a:spcPct val="20000"/>
              </a:spcBef>
              <a:buFont typeface="Arial" charset="0"/>
              <a:buChar char="–"/>
              <a:defRPr sz="2400" b="1">
                <a:solidFill>
                  <a:schemeClr val="tx1"/>
                </a:solidFill>
                <a:latin typeface="黑体" pitchFamily="49" charset="-122"/>
                <a:ea typeface="黑体" pitchFamily="49" charset="-122"/>
              </a:defRPr>
            </a:lvl4pPr>
            <a:lvl5pPr marL="2057400" indent="-228600">
              <a:spcBef>
                <a:spcPct val="20000"/>
              </a:spcBef>
              <a:buFont typeface="Arial" charset="0"/>
              <a:buChar char="»"/>
              <a:defRPr sz="24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9pPr>
          </a:lstStyle>
          <a:p>
            <a:pPr>
              <a:spcBef>
                <a:spcPct val="0"/>
              </a:spcBef>
              <a:buFontTx/>
              <a:buNone/>
            </a:pPr>
            <a:endParaRPr lang="zh-CN" altLang="en-US" sz="1800" b="0">
              <a:latin typeface="Arial" charset="0"/>
              <a:ea typeface="宋体" pitchFamily="2" charset="-122"/>
            </a:endParaRPr>
          </a:p>
        </p:txBody>
      </p:sp>
      <p:sp>
        <p:nvSpPr>
          <p:cNvPr id="5" name="页脚占位符 4"/>
          <p:cNvSpPr>
            <a:spLocks noGrp="1"/>
          </p:cNvSpPr>
          <p:nvPr>
            <p:ph type="ftr" sz="quarter" idx="5"/>
          </p:nvPr>
        </p:nvSpPr>
        <p:spPr/>
        <p:txBody>
          <a:bodyPr/>
          <a:lstStyle/>
          <a:p>
            <a:r>
              <a:rPr lang="en-US" altLang="zh-CN" smtClean="0"/>
              <a:t>/79</a:t>
            </a:r>
            <a:endParaRPr lang="zh-CN" altLang="en-US" dirty="0"/>
          </a:p>
        </p:txBody>
      </p:sp>
      <p:sp>
        <p:nvSpPr>
          <p:cNvPr id="6" name="灯片编号占位符 5"/>
          <p:cNvSpPr>
            <a:spLocks noGrp="1"/>
          </p:cNvSpPr>
          <p:nvPr>
            <p:ph type="sldNum" sz="quarter" idx="7"/>
          </p:nvPr>
        </p:nvSpPr>
        <p:spPr/>
        <p:txBody>
          <a:bodyPr/>
          <a:lstStyle/>
          <a:p>
            <a:fld id="{B6F15528-21DE-4FAA-801E-634DDDAF4B2B}" type="slidenum">
              <a:rPr lang="en-US" altLang="zh-CN" smtClean="0"/>
              <a:pPr/>
              <a:t>16</a:t>
            </a:fld>
            <a:endParaRPr lang="zh-CN" altLang="en-US" dirty="0"/>
          </a:p>
        </p:txBody>
      </p:sp>
      <p:sp>
        <p:nvSpPr>
          <p:cNvPr id="2" name="标题 1"/>
          <p:cNvSpPr>
            <a:spLocks noGrp="1"/>
          </p:cNvSpPr>
          <p:nvPr>
            <p:ph type="title"/>
          </p:nvPr>
        </p:nvSpPr>
        <p:spPr>
          <a:xfrm>
            <a:off x="1752604" y="195487"/>
            <a:ext cx="7139876" cy="504055"/>
          </a:xfrm>
        </p:spPr>
        <p:txBody>
          <a:bodyPr/>
          <a:lstStyle/>
          <a:p>
            <a:r>
              <a:rPr lang="en-US" altLang="zh-CN" dirty="0"/>
              <a:t>2.2.3 Spring Framework Runtime</a:t>
            </a:r>
            <a:endParaRPr lang="zh-CN" altLang="en-US" dirty="0"/>
          </a:p>
        </p:txBody>
      </p:sp>
      <p:pic>
        <p:nvPicPr>
          <p:cNvPr id="177157" name="Picture 5" descr="https://docs.spring.io/spring-framework/docs/4.2.x/spring-framework-reference/html/images/spring-overview.png"/>
          <p:cNvPicPr>
            <a:picLocks noChangeAspect="1" noChangeArrowheads="1"/>
          </p:cNvPicPr>
          <p:nvPr/>
        </p:nvPicPr>
        <p:blipFill rotWithShape="1">
          <a:blip r:embed="rId2">
            <a:extLst>
              <a:ext uri="{28A0092B-C50C-407E-A947-70E740481C1C}">
                <a14:useLocalDpi xmlns:a14="http://schemas.microsoft.com/office/drawing/2010/main" val="0"/>
              </a:ext>
            </a:extLst>
          </a:blip>
          <a:srcRect l="1556" t="4071" r="8505" b="7900"/>
          <a:stretch/>
        </p:blipFill>
        <p:spPr bwMode="auto">
          <a:xfrm>
            <a:off x="1852172" y="874990"/>
            <a:ext cx="5439509" cy="39929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54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26" name="Picture 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2667" y="817267"/>
            <a:ext cx="2033829" cy="1493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页脚占位符 6"/>
          <p:cNvSpPr>
            <a:spLocks noGrp="1"/>
          </p:cNvSpPr>
          <p:nvPr>
            <p:ph type="ftr" sz="quarter" idx="5"/>
          </p:nvPr>
        </p:nvSpPr>
        <p:spPr/>
        <p:txBody>
          <a:bodyPr/>
          <a:lstStyle/>
          <a:p>
            <a:r>
              <a:rPr lang="en-US" altLang="zh-CN" smtClean="0"/>
              <a:t>/79</a:t>
            </a:r>
            <a:endParaRPr lang="zh-CN" altLang="en-US" dirty="0"/>
          </a:p>
        </p:txBody>
      </p:sp>
      <p:sp>
        <p:nvSpPr>
          <p:cNvPr id="8" name="灯片编号占位符 7"/>
          <p:cNvSpPr>
            <a:spLocks noGrp="1"/>
          </p:cNvSpPr>
          <p:nvPr>
            <p:ph type="sldNum" sz="quarter" idx="7"/>
          </p:nvPr>
        </p:nvSpPr>
        <p:spPr/>
        <p:txBody>
          <a:bodyPr/>
          <a:lstStyle/>
          <a:p>
            <a:fld id="{B6F15528-21DE-4FAA-801E-634DDDAF4B2B}" type="slidenum">
              <a:rPr lang="en-US" altLang="zh-CN" smtClean="0"/>
              <a:pPr/>
              <a:t>17</a:t>
            </a:fld>
            <a:endParaRPr lang="zh-CN" altLang="en-US" dirty="0"/>
          </a:p>
        </p:txBody>
      </p:sp>
      <p:sp>
        <p:nvSpPr>
          <p:cNvPr id="2" name="内容占位符 1"/>
          <p:cNvSpPr>
            <a:spLocks noGrp="1"/>
          </p:cNvSpPr>
          <p:nvPr>
            <p:ph sz="quarter" idx="10"/>
          </p:nvPr>
        </p:nvSpPr>
        <p:spPr>
          <a:xfrm>
            <a:off x="457200" y="857254"/>
            <a:ext cx="6707088" cy="3231654"/>
          </a:xfrm>
        </p:spPr>
        <p:txBody>
          <a:bodyPr/>
          <a:lstStyle/>
          <a:p>
            <a:r>
              <a:rPr lang="en-US" altLang="zh-CN" dirty="0" smtClean="0"/>
              <a:t>Spring</a:t>
            </a:r>
            <a:r>
              <a:rPr lang="zh-CN" altLang="en-US" dirty="0"/>
              <a:t>的</a:t>
            </a:r>
            <a:r>
              <a:rPr lang="en-US" altLang="zh-CN" dirty="0"/>
              <a:t>Core Container</a:t>
            </a:r>
            <a:r>
              <a:rPr lang="zh-CN" altLang="en-US" dirty="0"/>
              <a:t>是其它模块建立的基础，由</a:t>
            </a:r>
            <a:r>
              <a:rPr lang="en-US" altLang="zh-CN" dirty="0"/>
              <a:t>Beans</a:t>
            </a:r>
            <a:r>
              <a:rPr lang="zh-CN" altLang="en-US" dirty="0"/>
              <a:t>（</a:t>
            </a:r>
            <a:r>
              <a:rPr lang="en-US" altLang="zh-CN" dirty="0"/>
              <a:t>spring-beans</a:t>
            </a:r>
            <a:r>
              <a:rPr lang="zh-CN" altLang="en-US" dirty="0"/>
              <a:t>）、</a:t>
            </a:r>
            <a:r>
              <a:rPr lang="en-US" altLang="zh-CN" dirty="0"/>
              <a:t>Core</a:t>
            </a:r>
            <a:r>
              <a:rPr lang="zh-CN" altLang="en-US" dirty="0"/>
              <a:t>（</a:t>
            </a:r>
            <a:r>
              <a:rPr lang="en-US" altLang="zh-CN" dirty="0"/>
              <a:t>spring-core</a:t>
            </a:r>
            <a:r>
              <a:rPr lang="zh-CN" altLang="en-US" dirty="0"/>
              <a:t>）、</a:t>
            </a:r>
            <a:r>
              <a:rPr lang="en-US" altLang="zh-CN" dirty="0"/>
              <a:t>Context</a:t>
            </a:r>
            <a:r>
              <a:rPr lang="zh-CN" altLang="en-US" dirty="0"/>
              <a:t>（</a:t>
            </a:r>
            <a:r>
              <a:rPr lang="en-US" altLang="zh-CN" dirty="0"/>
              <a:t>spring-context</a:t>
            </a:r>
            <a:r>
              <a:rPr lang="zh-CN" altLang="en-US" dirty="0"/>
              <a:t>）</a:t>
            </a:r>
            <a:r>
              <a:rPr lang="zh-CN" altLang="en-US" dirty="0" smtClean="0"/>
              <a:t>和</a:t>
            </a:r>
            <a:r>
              <a:rPr lang="en-US" altLang="zh-CN" dirty="0" err="1" smtClean="0"/>
              <a:t>SpEL</a:t>
            </a:r>
            <a:r>
              <a:rPr lang="zh-CN" altLang="en-US" dirty="0" smtClean="0"/>
              <a:t>（</a:t>
            </a:r>
            <a:r>
              <a:rPr lang="en-US" altLang="zh-CN" dirty="0"/>
              <a:t>spring-expression</a:t>
            </a:r>
            <a:r>
              <a:rPr lang="zh-CN" altLang="en-US" dirty="0"/>
              <a:t>，</a:t>
            </a:r>
            <a:r>
              <a:rPr lang="en-US" altLang="zh-CN" dirty="0"/>
              <a:t>Spring</a:t>
            </a:r>
            <a:r>
              <a:rPr lang="zh-CN" altLang="en-US" dirty="0"/>
              <a:t>表达式语言）等模块组成</a:t>
            </a:r>
            <a:r>
              <a:rPr lang="zh-CN" altLang="en-US" dirty="0" smtClean="0"/>
              <a:t>。</a:t>
            </a:r>
            <a:endParaRPr lang="en-US" altLang="zh-CN" dirty="0" smtClean="0"/>
          </a:p>
          <a:p>
            <a:endParaRPr lang="en-US" altLang="zh-CN" dirty="0" smtClean="0"/>
          </a:p>
          <a:p>
            <a:r>
              <a:rPr lang="en-US" altLang="zh-CN" dirty="0" smtClean="0"/>
              <a:t>Beans</a:t>
            </a:r>
            <a:r>
              <a:rPr lang="zh-CN" altLang="en-US" dirty="0" smtClean="0"/>
              <a:t>模</a:t>
            </a:r>
            <a:r>
              <a:rPr lang="zh-CN" altLang="en-US" dirty="0"/>
              <a:t>块提供了</a:t>
            </a:r>
            <a:r>
              <a:rPr lang="en-US" altLang="zh-CN" dirty="0" err="1"/>
              <a:t>BeanFactory</a:t>
            </a:r>
            <a:r>
              <a:rPr lang="zh-CN" altLang="en-US" dirty="0"/>
              <a:t>，是工厂模式的一个经典实现，</a:t>
            </a:r>
            <a:r>
              <a:rPr lang="en-US" altLang="zh-CN" dirty="0"/>
              <a:t>Spring</a:t>
            </a:r>
            <a:r>
              <a:rPr lang="zh-CN" altLang="en-US" dirty="0"/>
              <a:t>将管理对象称为</a:t>
            </a:r>
            <a:r>
              <a:rPr lang="en-US" altLang="zh-CN" dirty="0"/>
              <a:t>Bean</a:t>
            </a:r>
            <a:r>
              <a:rPr lang="zh-CN" altLang="en-US" dirty="0" smtClean="0"/>
              <a:t>。</a:t>
            </a:r>
            <a:endParaRPr lang="en-US" altLang="zh-CN" dirty="0" smtClean="0"/>
          </a:p>
        </p:txBody>
      </p:sp>
      <p:sp>
        <p:nvSpPr>
          <p:cNvPr id="19458" name="标题 1"/>
          <p:cNvSpPr>
            <a:spLocks noGrp="1"/>
          </p:cNvSpPr>
          <p:nvPr>
            <p:ph type="title"/>
          </p:nvPr>
        </p:nvSpPr>
        <p:spPr/>
        <p:txBody>
          <a:bodyPr/>
          <a:lstStyle/>
          <a:p>
            <a:r>
              <a:rPr lang="en-US" altLang="zh-CN" dirty="0" smtClean="0"/>
              <a:t>Core Container</a:t>
            </a:r>
            <a:endParaRPr lang="zh-CN" altLang="en-US" dirty="0" smtClean="0">
              <a:latin typeface="黑体" pitchFamily="49" charset="-122"/>
              <a:ea typeface="黑体" pitchFamily="49" charset="-122"/>
            </a:endParaRPr>
          </a:p>
        </p:txBody>
      </p:sp>
      <p:sp>
        <p:nvSpPr>
          <p:cNvPr id="5" name="圆角矩形 4"/>
          <p:cNvSpPr/>
          <p:nvPr/>
        </p:nvSpPr>
        <p:spPr>
          <a:xfrm>
            <a:off x="7110578" y="1810128"/>
            <a:ext cx="1944000" cy="360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7157164" y="1916597"/>
            <a:ext cx="432000" cy="216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in)">
                                      <p:cBhvr>
                                        <p:cTn id="1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2667" y="817267"/>
            <a:ext cx="2033829" cy="1493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页脚占位符 9"/>
          <p:cNvSpPr>
            <a:spLocks noGrp="1"/>
          </p:cNvSpPr>
          <p:nvPr>
            <p:ph type="ftr" sz="quarter" idx="5"/>
          </p:nvPr>
        </p:nvSpPr>
        <p:spPr/>
        <p:txBody>
          <a:bodyPr/>
          <a:lstStyle/>
          <a:p>
            <a:r>
              <a:rPr lang="en-US" altLang="zh-CN" smtClean="0"/>
              <a:t>/79</a:t>
            </a:r>
            <a:endParaRPr lang="zh-CN" altLang="en-US" dirty="0"/>
          </a:p>
        </p:txBody>
      </p:sp>
      <p:sp>
        <p:nvSpPr>
          <p:cNvPr id="11" name="灯片编号占位符 10"/>
          <p:cNvSpPr>
            <a:spLocks noGrp="1"/>
          </p:cNvSpPr>
          <p:nvPr>
            <p:ph type="sldNum" sz="quarter" idx="7"/>
          </p:nvPr>
        </p:nvSpPr>
        <p:spPr/>
        <p:txBody>
          <a:bodyPr/>
          <a:lstStyle/>
          <a:p>
            <a:fld id="{B6F15528-21DE-4FAA-801E-634DDDAF4B2B}" type="slidenum">
              <a:rPr lang="en-US" altLang="zh-CN" smtClean="0"/>
              <a:pPr/>
              <a:t>18</a:t>
            </a:fld>
            <a:endParaRPr lang="zh-CN" altLang="en-US" dirty="0"/>
          </a:p>
        </p:txBody>
      </p:sp>
      <p:sp>
        <p:nvSpPr>
          <p:cNvPr id="2" name="内容占位符 1"/>
          <p:cNvSpPr>
            <a:spLocks noGrp="1"/>
          </p:cNvSpPr>
          <p:nvPr>
            <p:ph sz="quarter" idx="10"/>
          </p:nvPr>
        </p:nvSpPr>
        <p:spPr>
          <a:xfrm>
            <a:off x="457200" y="857254"/>
            <a:ext cx="6707088" cy="3693319"/>
          </a:xfrm>
        </p:spPr>
        <p:txBody>
          <a:bodyPr/>
          <a:lstStyle/>
          <a:p>
            <a:r>
              <a:rPr lang="en-US" altLang="zh-CN" dirty="0"/>
              <a:t>Core</a:t>
            </a:r>
            <a:r>
              <a:rPr lang="zh-CN" altLang="en-US" dirty="0"/>
              <a:t>模块提供了框架的基本组成部分，包括控制反转（</a:t>
            </a:r>
            <a:r>
              <a:rPr lang="en-US" altLang="zh-CN" dirty="0"/>
              <a:t>Inversion of Control</a:t>
            </a:r>
            <a:r>
              <a:rPr lang="zh-CN" altLang="en-US" dirty="0"/>
              <a:t>，</a:t>
            </a:r>
            <a:r>
              <a:rPr lang="en-US" altLang="zh-CN" dirty="0" err="1"/>
              <a:t>IoC</a:t>
            </a:r>
            <a:r>
              <a:rPr lang="zh-CN" altLang="en-US" dirty="0"/>
              <a:t>）和依赖注入（</a:t>
            </a:r>
            <a:r>
              <a:rPr lang="en-US" altLang="zh-CN" dirty="0"/>
              <a:t>Dependency Injection</a:t>
            </a:r>
            <a:r>
              <a:rPr lang="zh-CN" altLang="en-US" dirty="0"/>
              <a:t>，</a:t>
            </a:r>
            <a:r>
              <a:rPr lang="en-US" altLang="zh-CN" dirty="0"/>
              <a:t>DI</a:t>
            </a:r>
            <a:r>
              <a:rPr lang="zh-CN" altLang="en-US" dirty="0"/>
              <a:t>）功能。</a:t>
            </a:r>
          </a:p>
          <a:p>
            <a:r>
              <a:rPr lang="en-US" altLang="zh-CN" dirty="0" smtClean="0"/>
              <a:t>Context</a:t>
            </a:r>
            <a:r>
              <a:rPr lang="zh-CN" altLang="en-US" dirty="0" smtClean="0"/>
              <a:t>模</a:t>
            </a:r>
            <a:r>
              <a:rPr lang="zh-CN" altLang="en-US" dirty="0"/>
              <a:t>块建立在</a:t>
            </a:r>
            <a:r>
              <a:rPr lang="en-US" altLang="zh-CN" dirty="0"/>
              <a:t>spring-beans</a:t>
            </a:r>
            <a:r>
              <a:rPr lang="zh-CN" altLang="en-US" dirty="0"/>
              <a:t>和</a:t>
            </a:r>
            <a:r>
              <a:rPr lang="en-US" altLang="zh-CN" dirty="0"/>
              <a:t>spring-core</a:t>
            </a:r>
            <a:r>
              <a:rPr lang="zh-CN" altLang="en-US" dirty="0"/>
              <a:t>模块基础上，提供一个框架式的对象访问方式，是访问定义和配置</a:t>
            </a:r>
            <a:r>
              <a:rPr lang="zh-CN" altLang="en-US" dirty="0" smtClean="0"/>
              <a:t>的 任</a:t>
            </a:r>
            <a:r>
              <a:rPr lang="zh-CN" altLang="en-US" dirty="0"/>
              <a:t>何对象媒介</a:t>
            </a:r>
            <a:r>
              <a:rPr lang="zh-CN" altLang="en-US" dirty="0" smtClean="0"/>
              <a:t>。</a:t>
            </a:r>
            <a:endParaRPr lang="en-US" altLang="zh-CN" dirty="0" smtClean="0"/>
          </a:p>
          <a:p>
            <a:r>
              <a:rPr lang="en-US" altLang="zh-CN" dirty="0" err="1" smtClean="0"/>
              <a:t>SpEL</a:t>
            </a:r>
            <a:r>
              <a:rPr lang="en-US" altLang="zh-CN" dirty="0"/>
              <a:t> (Spring Expression Language)</a:t>
            </a:r>
            <a:r>
              <a:rPr lang="zh-CN" altLang="en-US" dirty="0" smtClean="0"/>
              <a:t>模</a:t>
            </a:r>
            <a:r>
              <a:rPr lang="zh-CN" altLang="en-US" dirty="0"/>
              <a:t>块</a:t>
            </a:r>
            <a:r>
              <a:rPr lang="zh-CN" altLang="zh-CN" dirty="0"/>
              <a:t>提供了强大的表达式语言去支持运行时</a:t>
            </a:r>
            <a:r>
              <a:rPr lang="zh-CN" altLang="zh-CN" dirty="0">
                <a:solidFill>
                  <a:srgbClr val="FF0000"/>
                </a:solidFill>
              </a:rPr>
              <a:t>查询</a:t>
            </a:r>
            <a:r>
              <a:rPr lang="zh-CN" altLang="zh-CN" dirty="0" smtClean="0"/>
              <a:t>和</a:t>
            </a:r>
            <a:r>
              <a:rPr lang="zh-CN" altLang="zh-CN" dirty="0" smtClean="0">
                <a:solidFill>
                  <a:srgbClr val="FF0000"/>
                </a:solidFill>
              </a:rPr>
              <a:t>操作</a:t>
            </a:r>
            <a:r>
              <a:rPr lang="zh-CN" altLang="zh-CN" dirty="0">
                <a:solidFill>
                  <a:srgbClr val="FF0000"/>
                </a:solidFill>
              </a:rPr>
              <a:t>对象图</a:t>
            </a:r>
            <a:r>
              <a:rPr lang="zh-CN" altLang="zh-CN" dirty="0" smtClean="0"/>
              <a:t>。</a:t>
            </a:r>
            <a:endParaRPr lang="en-US" altLang="zh-CN" dirty="0" smtClean="0"/>
          </a:p>
        </p:txBody>
      </p:sp>
      <p:sp>
        <p:nvSpPr>
          <p:cNvPr id="19458" name="标题 1"/>
          <p:cNvSpPr>
            <a:spLocks noGrp="1"/>
          </p:cNvSpPr>
          <p:nvPr>
            <p:ph type="title"/>
          </p:nvPr>
        </p:nvSpPr>
        <p:spPr/>
        <p:txBody>
          <a:bodyPr/>
          <a:lstStyle/>
          <a:p>
            <a:r>
              <a:rPr lang="en-US" altLang="zh-CN" dirty="0" smtClean="0"/>
              <a:t>Core Container</a:t>
            </a:r>
            <a:endParaRPr lang="zh-CN" altLang="en-US" dirty="0" smtClean="0">
              <a:latin typeface="黑体" pitchFamily="49" charset="-122"/>
              <a:ea typeface="黑体" pitchFamily="49" charset="-122"/>
            </a:endParaRPr>
          </a:p>
        </p:txBody>
      </p:sp>
      <p:sp>
        <p:nvSpPr>
          <p:cNvPr id="5" name="圆角矩形 4"/>
          <p:cNvSpPr/>
          <p:nvPr/>
        </p:nvSpPr>
        <p:spPr>
          <a:xfrm>
            <a:off x="7110578" y="1810128"/>
            <a:ext cx="1944000" cy="360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7648323" y="1915110"/>
            <a:ext cx="396000" cy="216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8099206" y="1913540"/>
            <a:ext cx="396000" cy="216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8568985" y="1913540"/>
            <a:ext cx="396000" cy="216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309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in)">
                                      <p:cBhvr>
                                        <p:cTn id="11" dur="2000"/>
                                        <p:tgtEl>
                                          <p:spTgt spid="6"/>
                                        </p:tgtEl>
                                      </p:cBhvr>
                                    </p:animEffect>
                                  </p:childTnLst>
                                </p:cTn>
                              </p:par>
                            </p:childTnLst>
                          </p:cTn>
                        </p:par>
                        <p:par>
                          <p:cTn id="12" fill="hold">
                            <p:stCondLst>
                              <p:cond delay="4000"/>
                            </p:stCondLst>
                            <p:childTnLst>
                              <p:par>
                                <p:cTn id="13" presetID="6" presetClass="entr" presetSubtype="16"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ircle(in)">
                                      <p:cBhvr>
                                        <p:cTn id="15" dur="2000"/>
                                        <p:tgtEl>
                                          <p:spTgt spid="7"/>
                                        </p:tgtEl>
                                      </p:cBhvr>
                                    </p:animEffect>
                                  </p:childTnLst>
                                </p:cTn>
                              </p:par>
                            </p:childTnLst>
                          </p:cTn>
                        </p:par>
                        <p:par>
                          <p:cTn id="16" fill="hold">
                            <p:stCondLst>
                              <p:cond delay="6000"/>
                            </p:stCondLst>
                            <p:childTnLst>
                              <p:par>
                                <p:cTn id="17" presetID="6"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2667" y="817267"/>
            <a:ext cx="2033829" cy="1493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页脚占位符 6"/>
          <p:cNvSpPr>
            <a:spLocks noGrp="1"/>
          </p:cNvSpPr>
          <p:nvPr>
            <p:ph type="ftr" sz="quarter" idx="5"/>
          </p:nvPr>
        </p:nvSpPr>
        <p:spPr/>
        <p:txBody>
          <a:bodyPr/>
          <a:lstStyle/>
          <a:p>
            <a:r>
              <a:rPr lang="en-US" altLang="zh-CN" smtClean="0"/>
              <a:t>/79</a:t>
            </a:r>
            <a:endParaRPr lang="zh-CN" altLang="en-US" dirty="0"/>
          </a:p>
        </p:txBody>
      </p:sp>
      <p:sp>
        <p:nvSpPr>
          <p:cNvPr id="8" name="灯片编号占位符 7"/>
          <p:cNvSpPr>
            <a:spLocks noGrp="1"/>
          </p:cNvSpPr>
          <p:nvPr>
            <p:ph type="sldNum" sz="quarter" idx="7"/>
          </p:nvPr>
        </p:nvSpPr>
        <p:spPr/>
        <p:txBody>
          <a:bodyPr/>
          <a:lstStyle/>
          <a:p>
            <a:fld id="{B6F15528-21DE-4FAA-801E-634DDDAF4B2B}" type="slidenum">
              <a:rPr lang="en-US" altLang="zh-CN" smtClean="0"/>
              <a:pPr/>
              <a:t>19</a:t>
            </a:fld>
            <a:endParaRPr lang="zh-CN" altLang="en-US" dirty="0"/>
          </a:p>
        </p:txBody>
      </p:sp>
      <p:sp>
        <p:nvSpPr>
          <p:cNvPr id="2" name="内容占位符 1"/>
          <p:cNvSpPr>
            <a:spLocks noGrp="1"/>
          </p:cNvSpPr>
          <p:nvPr>
            <p:ph sz="quarter" idx="10"/>
          </p:nvPr>
        </p:nvSpPr>
        <p:spPr>
          <a:xfrm>
            <a:off x="457200" y="857254"/>
            <a:ext cx="6707088" cy="4154984"/>
          </a:xfrm>
        </p:spPr>
        <p:txBody>
          <a:bodyPr/>
          <a:lstStyle/>
          <a:p>
            <a:pPr>
              <a:spcBef>
                <a:spcPct val="0"/>
              </a:spcBef>
            </a:pPr>
            <a:r>
              <a:rPr lang="zh-CN" altLang="en-US" dirty="0">
                <a:cs typeface="Times New Roman" pitchFamily="18" charset="0"/>
              </a:rPr>
              <a:t>与</a:t>
            </a:r>
            <a:r>
              <a:rPr lang="en-US" altLang="zh-CN" dirty="0">
                <a:cs typeface="Times New Roman" pitchFamily="18" charset="0"/>
              </a:rPr>
              <a:t>AOP</a:t>
            </a:r>
            <a:r>
              <a:rPr lang="zh-CN" altLang="en-US" dirty="0">
                <a:cs typeface="Times New Roman" pitchFamily="18" charset="0"/>
              </a:rPr>
              <a:t>和</a:t>
            </a:r>
            <a:r>
              <a:rPr lang="en-US" altLang="zh-CN" dirty="0">
                <a:cs typeface="Times New Roman" pitchFamily="18" charset="0"/>
              </a:rPr>
              <a:t>Instrumentation</a:t>
            </a:r>
            <a:r>
              <a:rPr lang="zh-CN" altLang="en-US" dirty="0">
                <a:cs typeface="Times New Roman" pitchFamily="18" charset="0"/>
              </a:rPr>
              <a:t>相关的模块有</a:t>
            </a:r>
            <a:r>
              <a:rPr lang="en-US" altLang="zh-CN" dirty="0">
                <a:cs typeface="Times New Roman" pitchFamily="18" charset="0"/>
              </a:rPr>
              <a:t>AOP</a:t>
            </a:r>
            <a:r>
              <a:rPr lang="zh-CN" altLang="en-US" dirty="0">
                <a:cs typeface="Times New Roman" pitchFamily="18" charset="0"/>
              </a:rPr>
              <a:t>（</a:t>
            </a:r>
            <a:r>
              <a:rPr lang="en-US" altLang="zh-CN" dirty="0">
                <a:solidFill>
                  <a:srgbClr val="FF0000"/>
                </a:solidFill>
                <a:cs typeface="Times New Roman" pitchFamily="18" charset="0"/>
              </a:rPr>
              <a:t>spring-</a:t>
            </a:r>
            <a:r>
              <a:rPr lang="en-US" altLang="zh-CN" dirty="0" err="1">
                <a:solidFill>
                  <a:srgbClr val="FF0000"/>
                </a:solidFill>
                <a:cs typeface="Times New Roman" pitchFamily="18" charset="0"/>
              </a:rPr>
              <a:t>aop</a:t>
            </a:r>
            <a:r>
              <a:rPr lang="zh-CN" altLang="en-US" dirty="0">
                <a:cs typeface="Times New Roman" pitchFamily="18" charset="0"/>
              </a:rPr>
              <a:t>）模块、</a:t>
            </a:r>
            <a:r>
              <a:rPr lang="en-US" altLang="zh-CN" dirty="0">
                <a:cs typeface="Times New Roman" pitchFamily="18" charset="0"/>
              </a:rPr>
              <a:t>Aspects</a:t>
            </a:r>
            <a:r>
              <a:rPr lang="zh-CN" altLang="en-US" dirty="0">
                <a:cs typeface="Times New Roman" pitchFamily="18" charset="0"/>
              </a:rPr>
              <a:t>（</a:t>
            </a:r>
            <a:r>
              <a:rPr lang="en-US" altLang="zh-CN" dirty="0">
                <a:solidFill>
                  <a:srgbClr val="FF0000"/>
                </a:solidFill>
                <a:cs typeface="Times New Roman" pitchFamily="18" charset="0"/>
              </a:rPr>
              <a:t>spring-aspects</a:t>
            </a:r>
            <a:r>
              <a:rPr lang="zh-CN" altLang="en-US" dirty="0">
                <a:cs typeface="Times New Roman" pitchFamily="18" charset="0"/>
              </a:rPr>
              <a:t>）模块以及</a:t>
            </a:r>
            <a:r>
              <a:rPr lang="en-US" altLang="zh-CN" dirty="0">
                <a:cs typeface="Times New Roman" pitchFamily="18" charset="0"/>
              </a:rPr>
              <a:t>Instrumentation</a:t>
            </a:r>
            <a:r>
              <a:rPr lang="zh-CN" altLang="en-US" dirty="0">
                <a:cs typeface="Times New Roman" pitchFamily="18" charset="0"/>
              </a:rPr>
              <a:t>（</a:t>
            </a:r>
            <a:r>
              <a:rPr lang="en-US" altLang="zh-CN" dirty="0">
                <a:solidFill>
                  <a:srgbClr val="FF0000"/>
                </a:solidFill>
                <a:cs typeface="Times New Roman" pitchFamily="18" charset="0"/>
              </a:rPr>
              <a:t>spring-instrument</a:t>
            </a:r>
            <a:r>
              <a:rPr lang="zh-CN" altLang="en-US" dirty="0">
                <a:cs typeface="Times New Roman" pitchFamily="18" charset="0"/>
              </a:rPr>
              <a:t>）模块</a:t>
            </a:r>
            <a:r>
              <a:rPr lang="zh-CN" altLang="en-US" dirty="0" smtClean="0">
                <a:cs typeface="Times New Roman" pitchFamily="18" charset="0"/>
              </a:rPr>
              <a:t>。</a:t>
            </a:r>
            <a:endParaRPr lang="en-US" altLang="zh-CN" dirty="0" smtClean="0">
              <a:cs typeface="Times New Roman" pitchFamily="18" charset="0"/>
            </a:endParaRPr>
          </a:p>
          <a:p>
            <a:pPr>
              <a:spcBef>
                <a:spcPct val="0"/>
              </a:spcBef>
            </a:pPr>
            <a:endParaRPr lang="zh-CN" altLang="en-US" dirty="0"/>
          </a:p>
          <a:p>
            <a:pPr>
              <a:spcBef>
                <a:spcPct val="0"/>
              </a:spcBef>
            </a:pPr>
            <a:r>
              <a:rPr lang="en-US" altLang="zh-CN" dirty="0" smtClean="0"/>
              <a:t>AOP</a:t>
            </a:r>
            <a:r>
              <a:rPr lang="zh-CN" altLang="en-US" dirty="0" smtClean="0"/>
              <a:t>模块提供了一个符合</a:t>
            </a:r>
            <a:r>
              <a:rPr lang="en-US" altLang="zh-CN" dirty="0" smtClean="0"/>
              <a:t>AOP</a:t>
            </a:r>
            <a:r>
              <a:rPr lang="zh-CN" altLang="en-US" dirty="0" smtClean="0"/>
              <a:t>要求的</a:t>
            </a:r>
            <a:r>
              <a:rPr lang="zh-CN" altLang="en-US" dirty="0" smtClean="0">
                <a:solidFill>
                  <a:srgbClr val="FF0000"/>
                </a:solidFill>
              </a:rPr>
              <a:t>面向切面</a:t>
            </a:r>
            <a:r>
              <a:rPr lang="zh-CN" altLang="en-US" dirty="0" smtClean="0"/>
              <a:t>的编程实现，允许定义方法</a:t>
            </a:r>
            <a:r>
              <a:rPr lang="zh-CN" altLang="en-US" dirty="0" smtClean="0">
                <a:solidFill>
                  <a:srgbClr val="FF0000"/>
                </a:solidFill>
              </a:rPr>
              <a:t>拦截器</a:t>
            </a:r>
            <a:r>
              <a:rPr lang="zh-CN" altLang="en-US" dirty="0" smtClean="0"/>
              <a:t>和</a:t>
            </a:r>
            <a:r>
              <a:rPr lang="zh-CN" altLang="en-US" dirty="0" smtClean="0">
                <a:solidFill>
                  <a:srgbClr val="FF0000"/>
                </a:solidFill>
              </a:rPr>
              <a:t>切入点</a:t>
            </a:r>
            <a:r>
              <a:rPr lang="zh-CN" altLang="en-US" dirty="0" smtClean="0"/>
              <a:t>，将代码按照功能进行分 离，以便干净地</a:t>
            </a:r>
            <a:r>
              <a:rPr lang="zh-CN" altLang="en-US" dirty="0" smtClean="0">
                <a:solidFill>
                  <a:srgbClr val="FF0000"/>
                </a:solidFill>
              </a:rPr>
              <a:t>解耦</a:t>
            </a:r>
            <a:r>
              <a:rPr lang="zh-CN" altLang="en-US" dirty="0" smtClean="0"/>
              <a:t>。</a:t>
            </a:r>
            <a:endParaRPr lang="en-US" altLang="zh-CN" dirty="0" smtClean="0"/>
          </a:p>
          <a:p>
            <a:pPr>
              <a:spcBef>
                <a:spcPct val="0"/>
              </a:spcBef>
            </a:pPr>
            <a:r>
              <a:rPr lang="en-US" altLang="zh-CN" dirty="0" smtClean="0"/>
              <a:t>Aspects</a:t>
            </a:r>
            <a:r>
              <a:rPr lang="zh-CN" altLang="en-US" dirty="0" smtClean="0"/>
              <a:t>模块提供了与</a:t>
            </a:r>
            <a:r>
              <a:rPr lang="en-US" altLang="zh-CN" dirty="0" smtClean="0">
                <a:solidFill>
                  <a:srgbClr val="FF0000"/>
                </a:solidFill>
              </a:rPr>
              <a:t>AspectJ</a:t>
            </a:r>
            <a:r>
              <a:rPr lang="zh-CN" altLang="en-US" dirty="0" smtClean="0"/>
              <a:t>的集成功能，</a:t>
            </a:r>
            <a:r>
              <a:rPr lang="en-US" altLang="zh-CN" dirty="0" smtClean="0">
                <a:hlinkClick r:id="rId3"/>
              </a:rPr>
              <a:t>AspectJ</a:t>
            </a:r>
            <a:r>
              <a:rPr lang="zh-CN" altLang="en-US" dirty="0" smtClean="0"/>
              <a:t>是一个功能强大且成熟的</a:t>
            </a:r>
            <a:r>
              <a:rPr lang="en-US" altLang="zh-CN" dirty="0" smtClean="0">
                <a:solidFill>
                  <a:srgbClr val="FF0000"/>
                </a:solidFill>
              </a:rPr>
              <a:t>AOP</a:t>
            </a:r>
            <a:r>
              <a:rPr lang="zh-CN" altLang="en-US" dirty="0" smtClean="0">
                <a:solidFill>
                  <a:srgbClr val="FF0000"/>
                </a:solidFill>
              </a:rPr>
              <a:t>框架</a:t>
            </a:r>
            <a:r>
              <a:rPr lang="zh-CN" altLang="en-US" dirty="0" smtClean="0"/>
              <a:t>。</a:t>
            </a:r>
            <a:endParaRPr lang="zh-CN" altLang="en-US" b="1" dirty="0" smtClean="0"/>
          </a:p>
        </p:txBody>
      </p:sp>
      <p:sp>
        <p:nvSpPr>
          <p:cNvPr id="19458" name="标题 1"/>
          <p:cNvSpPr>
            <a:spLocks noGrp="1"/>
          </p:cNvSpPr>
          <p:nvPr>
            <p:ph type="title"/>
          </p:nvPr>
        </p:nvSpPr>
        <p:spPr/>
        <p:txBody>
          <a:bodyPr/>
          <a:lstStyle/>
          <a:p>
            <a:r>
              <a:rPr lang="en-US" altLang="zh-CN" dirty="0" smtClean="0"/>
              <a:t>AOP</a:t>
            </a:r>
            <a:r>
              <a:rPr lang="zh-CN" altLang="en-US" dirty="0" smtClean="0"/>
              <a:t>和</a:t>
            </a:r>
            <a:r>
              <a:rPr lang="en-US" altLang="zh-CN" dirty="0" smtClean="0"/>
              <a:t>Instrumentation</a:t>
            </a:r>
            <a:endParaRPr lang="zh-CN" altLang="en-US" dirty="0" smtClean="0">
              <a:latin typeface="黑体" pitchFamily="49" charset="-122"/>
              <a:ea typeface="黑体" pitchFamily="49" charset="-122"/>
            </a:endParaRPr>
          </a:p>
        </p:txBody>
      </p:sp>
      <p:sp>
        <p:nvSpPr>
          <p:cNvPr id="5" name="圆角矩形 4"/>
          <p:cNvSpPr/>
          <p:nvPr/>
        </p:nvSpPr>
        <p:spPr>
          <a:xfrm>
            <a:off x="7110578" y="1575336"/>
            <a:ext cx="1447200" cy="234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7158350" y="1611142"/>
            <a:ext cx="396000" cy="151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7608632" y="1611910"/>
            <a:ext cx="396000" cy="151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3388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in)">
                                      <p:cBhvr>
                                        <p:cTn id="11" dur="2000"/>
                                        <p:tgtEl>
                                          <p:spTgt spid="6"/>
                                        </p:tgtEl>
                                      </p:cBhvr>
                                    </p:animEffect>
                                  </p:childTnLst>
                                </p:cTn>
                              </p:par>
                            </p:childTnLst>
                          </p:cTn>
                        </p:par>
                        <p:par>
                          <p:cTn id="12" fill="hold">
                            <p:stCondLst>
                              <p:cond delay="4000"/>
                            </p:stCondLst>
                            <p:childTnLst>
                              <p:par>
                                <p:cTn id="13" presetID="6" presetClass="entr" presetSubtype="16"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ircle(in)">
                                      <p:cBhvr>
                                        <p:cTn id="15"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复习提问</a:t>
            </a:r>
            <a:endParaRPr lang="zh-CN" altLang="en-US" dirty="0"/>
          </a:p>
        </p:txBody>
      </p:sp>
      <p:sp>
        <p:nvSpPr>
          <p:cNvPr id="3" name="文本占位符 2"/>
          <p:cNvSpPr>
            <a:spLocks noGrp="1"/>
          </p:cNvSpPr>
          <p:nvPr>
            <p:ph type="body" sz="quarter" idx="12"/>
          </p:nvPr>
        </p:nvSpPr>
        <p:spPr>
          <a:xfrm>
            <a:off x="457200" y="917132"/>
            <a:ext cx="8153400" cy="2096023"/>
          </a:xfrm>
        </p:spPr>
        <p:txBody>
          <a:bodyPr/>
          <a:lstStyle/>
          <a:p>
            <a:pPr>
              <a:spcAft>
                <a:spcPts val="3000"/>
              </a:spcAft>
            </a:pPr>
            <a:r>
              <a:rPr lang="zh-CN" altLang="en-US" dirty="0" smtClean="0"/>
              <a:t>搭建</a:t>
            </a:r>
            <a:r>
              <a:rPr lang="en-US" altLang="zh-CN" dirty="0" smtClean="0"/>
              <a:t>Android</a:t>
            </a:r>
            <a:r>
              <a:rPr lang="zh-CN" altLang="en-US" dirty="0" smtClean="0"/>
              <a:t>移动服务端的开发环境主要用到哪些软件</a:t>
            </a:r>
            <a:r>
              <a:rPr lang="en-US" altLang="zh-CN" dirty="0" smtClean="0"/>
              <a:t>?</a:t>
            </a:r>
          </a:p>
          <a:p>
            <a:pPr>
              <a:spcAft>
                <a:spcPts val="3000"/>
              </a:spcAft>
            </a:pPr>
            <a:endParaRPr lang="en-US" altLang="zh-CN" dirty="0" smtClean="0"/>
          </a:p>
          <a:p>
            <a:pPr>
              <a:spcAft>
                <a:spcPts val="3000"/>
              </a:spcAft>
            </a:pPr>
            <a:r>
              <a:rPr lang="zh-CN" altLang="en-US" dirty="0" smtClean="0"/>
              <a:t>你对</a:t>
            </a:r>
            <a:r>
              <a:rPr lang="en-US" altLang="zh-CN" dirty="0" smtClean="0"/>
              <a:t>Java</a:t>
            </a:r>
            <a:r>
              <a:rPr lang="zh-CN" altLang="en-US" dirty="0" smtClean="0"/>
              <a:t>语言了解多少？</a:t>
            </a:r>
            <a:endParaRPr lang="zh-CN" altLang="en-US" dirty="0"/>
          </a:p>
        </p:txBody>
      </p:sp>
      <p:sp>
        <p:nvSpPr>
          <p:cNvPr id="4" name="文本占位符 3"/>
          <p:cNvSpPr>
            <a:spLocks noGrp="1"/>
          </p:cNvSpPr>
          <p:nvPr>
            <p:ph type="body" sz="quarter" idx="13"/>
          </p:nvPr>
        </p:nvSpPr>
        <p:spPr>
          <a:xfrm>
            <a:off x="814038" y="1384587"/>
            <a:ext cx="7796562" cy="2431435"/>
          </a:xfrm>
        </p:spPr>
        <p:txBody>
          <a:bodyPr/>
          <a:lstStyle/>
          <a:p>
            <a:pPr>
              <a:spcAft>
                <a:spcPts val="600"/>
              </a:spcAft>
            </a:pPr>
            <a:r>
              <a:rPr lang="zh-CN" altLang="en-US" dirty="0"/>
              <a:t>后端开发软件</a:t>
            </a:r>
            <a:r>
              <a:rPr lang="zh-CN" altLang="en-US" dirty="0" smtClean="0"/>
              <a:t>：</a:t>
            </a:r>
            <a:r>
              <a:rPr lang="en-US" altLang="zh-CN" dirty="0" err="1" smtClean="0"/>
              <a:t>Jdk</a:t>
            </a:r>
            <a:r>
              <a:rPr lang="en-US" altLang="zh-CN" dirty="0" smtClean="0"/>
              <a:t> </a:t>
            </a:r>
            <a:r>
              <a:rPr lang="en-US" altLang="zh-CN" dirty="0"/>
              <a:t>8+, </a:t>
            </a:r>
            <a:r>
              <a:rPr lang="en-US" altLang="zh-CN" dirty="0" err="1"/>
              <a:t>Intellij</a:t>
            </a:r>
            <a:r>
              <a:rPr lang="en-US" altLang="zh-CN" dirty="0"/>
              <a:t> IDEA  ULTIMATE, MySQL</a:t>
            </a:r>
          </a:p>
          <a:p>
            <a:pPr>
              <a:spcAft>
                <a:spcPts val="600"/>
              </a:spcAft>
            </a:pPr>
            <a:endParaRPr lang="en-US" altLang="zh-CN" dirty="0" smtClean="0"/>
          </a:p>
          <a:p>
            <a:pPr>
              <a:spcAft>
                <a:spcPts val="600"/>
              </a:spcAft>
            </a:pPr>
            <a:endParaRPr lang="en-US" altLang="zh-CN" dirty="0" smtClean="0"/>
          </a:p>
          <a:p>
            <a:pPr>
              <a:spcAft>
                <a:spcPts val="600"/>
              </a:spcAft>
            </a:pPr>
            <a:endParaRPr lang="en-US" altLang="zh-CN" dirty="0"/>
          </a:p>
          <a:p>
            <a:pPr>
              <a:spcAft>
                <a:spcPts val="600"/>
              </a:spcAft>
            </a:pPr>
            <a:r>
              <a:rPr lang="en-US" altLang="zh-CN" dirty="0">
                <a:latin typeface="微软雅黑" panose="020B0503020204020204" pitchFamily="34" charset="-122"/>
                <a:ea typeface="微软雅黑" panose="020B0503020204020204" pitchFamily="34" charset="-122"/>
              </a:rPr>
              <a:t>Java</a:t>
            </a:r>
            <a:r>
              <a:rPr lang="zh-CN" altLang="en-US" dirty="0">
                <a:latin typeface="微软雅黑" panose="020B0503020204020204" pitchFamily="34" charset="-122"/>
                <a:ea typeface="微软雅黑" panose="020B0503020204020204" pitchFamily="34" charset="-122"/>
              </a:rPr>
              <a:t>技术既是语言，更是平台</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a:spcAft>
                <a:spcPts val="600"/>
              </a:spcAft>
            </a:pPr>
            <a:r>
              <a:rPr lang="en-US" altLang="zh-CN" dirty="0" smtClean="0">
                <a:latin typeface="微软雅黑" panose="020B0503020204020204" pitchFamily="34" charset="-122"/>
                <a:ea typeface="微软雅黑" panose="020B0503020204020204" pitchFamily="34" charset="-122"/>
              </a:rPr>
              <a:t>Write Once, Run Anywhere.</a:t>
            </a:r>
            <a:endParaRPr lang="en-US" altLang="zh-CN" dirty="0">
              <a:latin typeface="微软雅黑" panose="020B0503020204020204" pitchFamily="34" charset="-122"/>
              <a:ea typeface="微软雅黑" panose="020B0503020204020204" pitchFamily="34" charset="-122"/>
            </a:endParaRPr>
          </a:p>
        </p:txBody>
      </p:sp>
      <p:sp>
        <p:nvSpPr>
          <p:cNvPr id="5" name="页脚占位符 4"/>
          <p:cNvSpPr>
            <a:spLocks noGrp="1"/>
          </p:cNvSpPr>
          <p:nvPr>
            <p:ph type="ftr" sz="quarter" idx="5"/>
          </p:nvPr>
        </p:nvSpPr>
        <p:spPr/>
        <p:txBody>
          <a:bodyPr/>
          <a:lstStyle/>
          <a:p>
            <a:r>
              <a:rPr lang="en-US" altLang="zh-CN" smtClean="0"/>
              <a:t>/79</a:t>
            </a:r>
            <a:endParaRPr lang="zh-CN" altLang="en-US" dirty="0"/>
          </a:p>
        </p:txBody>
      </p:sp>
      <p:sp>
        <p:nvSpPr>
          <p:cNvPr id="6" name="灯片编号占位符 5"/>
          <p:cNvSpPr>
            <a:spLocks noGrp="1"/>
          </p:cNvSpPr>
          <p:nvPr>
            <p:ph type="sldNum" sz="quarter" idx="7"/>
          </p:nvPr>
        </p:nvSpPr>
        <p:spPr/>
        <p:txBody>
          <a:bodyPr/>
          <a:lstStyle/>
          <a:p>
            <a:fld id="{B6F15528-21DE-4FAA-801E-634DDDAF4B2B}" type="slidenum">
              <a:rPr lang="en-US" altLang="zh-CN" smtClean="0"/>
              <a:pPr/>
              <a:t>2</a:t>
            </a:fld>
            <a:endParaRPr lang="zh-CN" altLang="en-US" dirty="0"/>
          </a:p>
        </p:txBody>
      </p:sp>
      <p:pic>
        <p:nvPicPr>
          <p:cNvPr id="16486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639" t="5849" r="9081" b="9302"/>
          <a:stretch/>
        </p:blipFill>
        <p:spPr bwMode="auto">
          <a:xfrm>
            <a:off x="4771118" y="2355727"/>
            <a:ext cx="2436918" cy="24662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449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4866"/>
                                        </p:tgtEl>
                                        <p:attrNameLst>
                                          <p:attrName>style.visibility</p:attrName>
                                        </p:attrNameLst>
                                      </p:cBhvr>
                                      <p:to>
                                        <p:strVal val="visible"/>
                                      </p:to>
                                    </p:set>
                                    <p:animEffect transition="in" filter="fade">
                                      <p:cBhvr>
                                        <p:cTn id="7" dur="1000"/>
                                        <p:tgtEl>
                                          <p:spTgt spid="164866"/>
                                        </p:tgtEl>
                                      </p:cBhvr>
                                    </p:animEffect>
                                    <p:anim calcmode="lin" valueType="num">
                                      <p:cBhvr>
                                        <p:cTn id="8" dur="1000" fill="hold"/>
                                        <p:tgtEl>
                                          <p:spTgt spid="164866"/>
                                        </p:tgtEl>
                                        <p:attrNameLst>
                                          <p:attrName>ppt_x</p:attrName>
                                        </p:attrNameLst>
                                      </p:cBhvr>
                                      <p:tavLst>
                                        <p:tav tm="0">
                                          <p:val>
                                            <p:strVal val="#ppt_x"/>
                                          </p:val>
                                        </p:tav>
                                        <p:tav tm="100000">
                                          <p:val>
                                            <p:strVal val="#ppt_x"/>
                                          </p:val>
                                        </p:tav>
                                      </p:tavLst>
                                    </p:anim>
                                    <p:anim calcmode="lin" valueType="num">
                                      <p:cBhvr>
                                        <p:cTn id="9" dur="1000" fill="hold"/>
                                        <p:tgtEl>
                                          <p:spTgt spid="1648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5"/>
          </p:nvPr>
        </p:nvSpPr>
        <p:spPr/>
        <p:txBody>
          <a:bodyPr/>
          <a:lstStyle/>
          <a:p>
            <a:r>
              <a:rPr lang="en-US" altLang="zh-CN" smtClean="0"/>
              <a:t>/79</a:t>
            </a:r>
            <a:endParaRPr lang="zh-CN" altLang="en-US" dirty="0"/>
          </a:p>
        </p:txBody>
      </p:sp>
      <p:sp>
        <p:nvSpPr>
          <p:cNvPr id="6" name="灯片编号占位符 5"/>
          <p:cNvSpPr>
            <a:spLocks noGrp="1"/>
          </p:cNvSpPr>
          <p:nvPr>
            <p:ph type="sldNum" sz="quarter" idx="7"/>
          </p:nvPr>
        </p:nvSpPr>
        <p:spPr/>
        <p:txBody>
          <a:bodyPr/>
          <a:lstStyle/>
          <a:p>
            <a:fld id="{B6F15528-21DE-4FAA-801E-634DDDAF4B2B}" type="slidenum">
              <a:rPr lang="en-US" altLang="zh-CN" smtClean="0"/>
              <a:pPr/>
              <a:t>20</a:t>
            </a:fld>
            <a:endParaRPr lang="zh-CN" altLang="en-US" dirty="0"/>
          </a:p>
        </p:txBody>
      </p:sp>
      <p:sp>
        <p:nvSpPr>
          <p:cNvPr id="2" name="内容占位符 1"/>
          <p:cNvSpPr>
            <a:spLocks noGrp="1"/>
          </p:cNvSpPr>
          <p:nvPr>
            <p:ph sz="quarter" idx="10"/>
          </p:nvPr>
        </p:nvSpPr>
        <p:spPr>
          <a:xfrm>
            <a:off x="457200" y="857254"/>
            <a:ext cx="6707088" cy="2249911"/>
          </a:xfrm>
        </p:spPr>
        <p:txBody>
          <a:bodyPr/>
          <a:lstStyle/>
          <a:p>
            <a:pPr>
              <a:spcBef>
                <a:spcPct val="0"/>
              </a:spcBef>
            </a:pPr>
            <a:r>
              <a:rPr lang="en-US" altLang="zh-CN" dirty="0" smtClean="0"/>
              <a:t>Instrumentation</a:t>
            </a:r>
            <a:r>
              <a:rPr lang="zh-CN" altLang="en-US" dirty="0" smtClean="0"/>
              <a:t>模</a:t>
            </a:r>
            <a:r>
              <a:rPr lang="zh-CN" altLang="en-US" dirty="0"/>
              <a:t>块提供了</a:t>
            </a:r>
            <a:r>
              <a:rPr lang="zh-CN" altLang="en-US" dirty="0">
                <a:solidFill>
                  <a:srgbClr val="FF0000"/>
                </a:solidFill>
              </a:rPr>
              <a:t>类植</a:t>
            </a:r>
            <a:r>
              <a:rPr lang="zh-CN" altLang="en-US" dirty="0" smtClean="0">
                <a:solidFill>
                  <a:srgbClr val="FF0000"/>
                </a:solidFill>
              </a:rPr>
              <a:t>入</a:t>
            </a:r>
            <a:r>
              <a:rPr lang="en-US" altLang="zh-CN" dirty="0" smtClean="0"/>
              <a:t>(Instrumentation)</a:t>
            </a:r>
            <a:r>
              <a:rPr lang="zh-CN" altLang="en-US" dirty="0" smtClean="0"/>
              <a:t>支持    和</a:t>
            </a:r>
            <a:r>
              <a:rPr lang="zh-CN" altLang="en-US" dirty="0">
                <a:solidFill>
                  <a:srgbClr val="FF0000"/>
                </a:solidFill>
              </a:rPr>
              <a:t>类加载器</a:t>
            </a:r>
            <a:r>
              <a:rPr lang="zh-CN" altLang="en-US" dirty="0"/>
              <a:t>的实现，可以在特定的应用服务器中使用。</a:t>
            </a:r>
            <a:r>
              <a:rPr lang="en-US" altLang="zh-CN" dirty="0"/>
              <a:t>Instrumentation</a:t>
            </a:r>
            <a:r>
              <a:rPr lang="zh-CN" altLang="en-US" dirty="0"/>
              <a:t>提供了一种虚拟机级别支持的</a:t>
            </a:r>
            <a:r>
              <a:rPr lang="en-US" altLang="zh-CN" dirty="0"/>
              <a:t>AOP</a:t>
            </a:r>
            <a:r>
              <a:rPr lang="zh-CN" altLang="en-US" dirty="0"/>
              <a:t>实</a:t>
            </a:r>
            <a:r>
              <a:rPr lang="zh-CN" altLang="en-US" dirty="0" smtClean="0"/>
              <a:t>现   方</a:t>
            </a:r>
            <a:r>
              <a:rPr lang="zh-CN" altLang="en-US" dirty="0"/>
              <a:t>式，使得开发者无需对</a:t>
            </a:r>
            <a:r>
              <a:rPr lang="en-US" altLang="zh-CN" dirty="0"/>
              <a:t>JDK</a:t>
            </a:r>
            <a:r>
              <a:rPr lang="zh-CN" altLang="en-US" dirty="0"/>
              <a:t>做任何升级和改动，</a:t>
            </a:r>
            <a:r>
              <a:rPr lang="zh-CN" altLang="en-US" dirty="0" smtClean="0"/>
              <a:t>就     可以 实</a:t>
            </a:r>
            <a:r>
              <a:rPr lang="zh-CN" altLang="en-US" dirty="0"/>
              <a:t>现某些</a:t>
            </a:r>
            <a:r>
              <a:rPr lang="en-US" altLang="zh-CN" dirty="0"/>
              <a:t>AOP</a:t>
            </a:r>
            <a:r>
              <a:rPr lang="zh-CN" altLang="en-US" dirty="0"/>
              <a:t>的功能</a:t>
            </a:r>
            <a:r>
              <a:rPr lang="zh-CN" altLang="en-US" dirty="0" smtClean="0"/>
              <a:t>。</a:t>
            </a:r>
            <a:endParaRPr lang="en-US" altLang="zh-CN" dirty="0" smtClean="0"/>
          </a:p>
        </p:txBody>
      </p:sp>
      <p:sp>
        <p:nvSpPr>
          <p:cNvPr id="19458" name="标题 1"/>
          <p:cNvSpPr>
            <a:spLocks noGrp="1"/>
          </p:cNvSpPr>
          <p:nvPr>
            <p:ph type="title"/>
          </p:nvPr>
        </p:nvSpPr>
        <p:spPr/>
        <p:txBody>
          <a:bodyPr/>
          <a:lstStyle/>
          <a:p>
            <a:r>
              <a:rPr lang="en-US" altLang="zh-CN" dirty="0" smtClean="0"/>
              <a:t>AOP</a:t>
            </a:r>
            <a:r>
              <a:rPr lang="zh-CN" altLang="en-US" dirty="0" smtClean="0"/>
              <a:t>和</a:t>
            </a:r>
            <a:r>
              <a:rPr lang="en-US" altLang="zh-CN" dirty="0" smtClean="0"/>
              <a:t>Instrumentation</a:t>
            </a:r>
            <a:endParaRPr lang="zh-CN" altLang="en-US" dirty="0" smtClean="0">
              <a:latin typeface="黑体" pitchFamily="49" charset="-122"/>
              <a:ea typeface="黑体" pitchFamily="49" charset="-122"/>
            </a:endParaRPr>
          </a:p>
        </p:txBody>
      </p:sp>
      <p:pic>
        <p:nvPicPr>
          <p:cNvPr id="9" name="Picture 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2667" y="817267"/>
            <a:ext cx="2033829" cy="1493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圆角矩形 9"/>
          <p:cNvSpPr/>
          <p:nvPr/>
        </p:nvSpPr>
        <p:spPr>
          <a:xfrm>
            <a:off x="7110578" y="1575336"/>
            <a:ext cx="1447200" cy="234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8090556" y="1611910"/>
            <a:ext cx="468000" cy="151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9767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circle(in)">
                                      <p:cBhvr>
                                        <p:cTn id="11"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5"/>
          </p:nvPr>
        </p:nvSpPr>
        <p:spPr/>
        <p:txBody>
          <a:bodyPr/>
          <a:lstStyle/>
          <a:p>
            <a:r>
              <a:rPr lang="en-US" altLang="zh-CN" smtClean="0"/>
              <a:t>/79</a:t>
            </a:r>
            <a:endParaRPr lang="zh-CN" altLang="en-US" dirty="0"/>
          </a:p>
        </p:txBody>
      </p:sp>
      <p:sp>
        <p:nvSpPr>
          <p:cNvPr id="6" name="灯片编号占位符 5"/>
          <p:cNvSpPr>
            <a:spLocks noGrp="1"/>
          </p:cNvSpPr>
          <p:nvPr>
            <p:ph type="sldNum" sz="quarter" idx="7"/>
          </p:nvPr>
        </p:nvSpPr>
        <p:spPr/>
        <p:txBody>
          <a:bodyPr/>
          <a:lstStyle/>
          <a:p>
            <a:fld id="{B6F15528-21DE-4FAA-801E-634DDDAF4B2B}" type="slidenum">
              <a:rPr lang="en-US" altLang="zh-CN" smtClean="0"/>
              <a:pPr/>
              <a:t>21</a:t>
            </a:fld>
            <a:endParaRPr lang="zh-CN" altLang="en-US" dirty="0"/>
          </a:p>
        </p:txBody>
      </p:sp>
      <p:sp>
        <p:nvSpPr>
          <p:cNvPr id="2" name="内容占位符 1"/>
          <p:cNvSpPr>
            <a:spLocks noGrp="1"/>
          </p:cNvSpPr>
          <p:nvPr>
            <p:ph sz="quarter" idx="10"/>
          </p:nvPr>
        </p:nvSpPr>
        <p:spPr>
          <a:xfrm>
            <a:off x="457200" y="857254"/>
            <a:ext cx="6707088" cy="864917"/>
          </a:xfrm>
        </p:spPr>
        <p:txBody>
          <a:bodyPr/>
          <a:lstStyle/>
          <a:p>
            <a:pPr>
              <a:spcBef>
                <a:spcPct val="0"/>
              </a:spcBef>
            </a:pPr>
            <a:r>
              <a:rPr lang="en-US" altLang="zh-CN" dirty="0" smtClean="0"/>
              <a:t>Spring </a:t>
            </a:r>
            <a:r>
              <a:rPr lang="en-US" altLang="zh-CN" dirty="0"/>
              <a:t>4.0</a:t>
            </a:r>
            <a:r>
              <a:rPr lang="zh-CN" altLang="en-US" dirty="0"/>
              <a:t>以后新增了</a:t>
            </a:r>
            <a:r>
              <a:rPr lang="en-US" altLang="zh-CN" dirty="0"/>
              <a:t>Messaging</a:t>
            </a:r>
            <a:r>
              <a:rPr lang="zh-CN" altLang="en-US" dirty="0"/>
              <a:t>（</a:t>
            </a:r>
            <a:r>
              <a:rPr lang="en-US" altLang="zh-CN" dirty="0">
                <a:solidFill>
                  <a:srgbClr val="FF0000"/>
                </a:solidFill>
              </a:rPr>
              <a:t>spring-messaging</a:t>
            </a:r>
            <a:r>
              <a:rPr lang="zh-CN" altLang="en-US" dirty="0"/>
              <a:t>）</a:t>
            </a:r>
            <a:r>
              <a:rPr lang="zh-CN" altLang="en-US" dirty="0" smtClean="0"/>
              <a:t>模   块</a:t>
            </a:r>
            <a:r>
              <a:rPr lang="zh-CN" altLang="en-US" dirty="0"/>
              <a:t>，该模块提供了对</a:t>
            </a:r>
            <a:r>
              <a:rPr lang="zh-CN" altLang="en-US" dirty="0">
                <a:solidFill>
                  <a:srgbClr val="FF0000"/>
                </a:solidFill>
              </a:rPr>
              <a:t>消息传递体系结构</a:t>
            </a:r>
            <a:r>
              <a:rPr lang="zh-CN" altLang="en-US" dirty="0"/>
              <a:t>和</a:t>
            </a:r>
            <a:r>
              <a:rPr lang="zh-CN" altLang="en-US" dirty="0">
                <a:solidFill>
                  <a:srgbClr val="FF0000"/>
                </a:solidFill>
              </a:rPr>
              <a:t>协议</a:t>
            </a:r>
            <a:r>
              <a:rPr lang="zh-CN" altLang="en-US" dirty="0"/>
              <a:t>的支持</a:t>
            </a:r>
            <a:r>
              <a:rPr lang="zh-CN" altLang="en-US" dirty="0" smtClean="0"/>
              <a:t>。</a:t>
            </a:r>
            <a:endParaRPr lang="zh-CN" altLang="en-US" dirty="0"/>
          </a:p>
        </p:txBody>
      </p:sp>
      <p:sp>
        <p:nvSpPr>
          <p:cNvPr id="19458" name="标题 1"/>
          <p:cNvSpPr>
            <a:spLocks noGrp="1"/>
          </p:cNvSpPr>
          <p:nvPr>
            <p:ph type="title"/>
          </p:nvPr>
        </p:nvSpPr>
        <p:spPr/>
        <p:txBody>
          <a:bodyPr/>
          <a:lstStyle/>
          <a:p>
            <a:r>
              <a:rPr lang="en-US" altLang="zh-CN" dirty="0" smtClean="0"/>
              <a:t>Messaging</a:t>
            </a:r>
            <a:endParaRPr lang="zh-CN" altLang="en-US" dirty="0" smtClean="0">
              <a:latin typeface="黑体" pitchFamily="49" charset="-122"/>
              <a:ea typeface="黑体" pitchFamily="49" charset="-122"/>
            </a:endParaRPr>
          </a:p>
        </p:txBody>
      </p:sp>
      <p:pic>
        <p:nvPicPr>
          <p:cNvPr id="9" name="Picture 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2667" y="817267"/>
            <a:ext cx="2033829" cy="1493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圆角矩形 9"/>
          <p:cNvSpPr/>
          <p:nvPr/>
        </p:nvSpPr>
        <p:spPr>
          <a:xfrm>
            <a:off x="8591386" y="1575336"/>
            <a:ext cx="450130" cy="234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6331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2667" y="817267"/>
            <a:ext cx="2033829" cy="1493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页脚占位符 7"/>
          <p:cNvSpPr>
            <a:spLocks noGrp="1"/>
          </p:cNvSpPr>
          <p:nvPr>
            <p:ph type="ftr" sz="quarter" idx="5"/>
          </p:nvPr>
        </p:nvSpPr>
        <p:spPr/>
        <p:txBody>
          <a:bodyPr/>
          <a:lstStyle/>
          <a:p>
            <a:r>
              <a:rPr lang="en-US" altLang="zh-CN" smtClean="0"/>
              <a:t>/79</a:t>
            </a:r>
            <a:endParaRPr lang="zh-CN" altLang="en-US" dirty="0"/>
          </a:p>
        </p:txBody>
      </p:sp>
      <p:sp>
        <p:nvSpPr>
          <p:cNvPr id="10" name="灯片编号占位符 9"/>
          <p:cNvSpPr>
            <a:spLocks noGrp="1"/>
          </p:cNvSpPr>
          <p:nvPr>
            <p:ph type="sldNum" sz="quarter" idx="7"/>
          </p:nvPr>
        </p:nvSpPr>
        <p:spPr/>
        <p:txBody>
          <a:bodyPr/>
          <a:lstStyle/>
          <a:p>
            <a:fld id="{B6F15528-21DE-4FAA-801E-634DDDAF4B2B}" type="slidenum">
              <a:rPr lang="en-US" altLang="zh-CN" smtClean="0"/>
              <a:pPr/>
              <a:t>22</a:t>
            </a:fld>
            <a:endParaRPr lang="zh-CN" altLang="en-US" dirty="0"/>
          </a:p>
        </p:txBody>
      </p:sp>
      <p:sp>
        <p:nvSpPr>
          <p:cNvPr id="2" name="内容占位符 1"/>
          <p:cNvSpPr>
            <a:spLocks noGrp="1"/>
          </p:cNvSpPr>
          <p:nvPr>
            <p:ph sz="quarter" idx="10"/>
          </p:nvPr>
        </p:nvSpPr>
        <p:spPr>
          <a:xfrm>
            <a:off x="457200" y="857254"/>
            <a:ext cx="6707088" cy="3693319"/>
          </a:xfrm>
        </p:spPr>
        <p:txBody>
          <a:bodyPr/>
          <a:lstStyle/>
          <a:p>
            <a:pPr>
              <a:spcBef>
                <a:spcPct val="0"/>
              </a:spcBef>
            </a:pPr>
            <a:r>
              <a:rPr lang="zh-CN" altLang="en-US" dirty="0"/>
              <a:t>数据访问</a:t>
            </a:r>
            <a:r>
              <a:rPr lang="en-US" altLang="zh-CN" dirty="0"/>
              <a:t>/</a:t>
            </a:r>
            <a:r>
              <a:rPr lang="zh-CN" altLang="en-US" dirty="0"/>
              <a:t>集成层由</a:t>
            </a:r>
            <a:r>
              <a:rPr lang="en-US" altLang="zh-CN" dirty="0"/>
              <a:t>JDBC</a:t>
            </a:r>
            <a:r>
              <a:rPr lang="zh-CN" altLang="en-US" dirty="0"/>
              <a:t>（</a:t>
            </a:r>
            <a:r>
              <a:rPr lang="en-US" altLang="zh-CN" dirty="0">
                <a:solidFill>
                  <a:srgbClr val="FF0000"/>
                </a:solidFill>
              </a:rPr>
              <a:t>spring-</a:t>
            </a:r>
            <a:r>
              <a:rPr lang="en-US" altLang="zh-CN" dirty="0" err="1">
                <a:solidFill>
                  <a:srgbClr val="FF0000"/>
                </a:solidFill>
              </a:rPr>
              <a:t>jdbc</a:t>
            </a:r>
            <a:r>
              <a:rPr lang="zh-CN" altLang="en-US" dirty="0"/>
              <a:t>）、</a:t>
            </a:r>
            <a:r>
              <a:rPr lang="en-US" altLang="zh-CN" dirty="0"/>
              <a:t>ORM</a:t>
            </a:r>
            <a:r>
              <a:rPr lang="zh-CN" altLang="en-US" dirty="0"/>
              <a:t>（</a:t>
            </a:r>
            <a:r>
              <a:rPr lang="en-US" altLang="zh-CN" dirty="0">
                <a:solidFill>
                  <a:srgbClr val="FF0000"/>
                </a:solidFill>
              </a:rPr>
              <a:t>spring-</a:t>
            </a:r>
            <a:r>
              <a:rPr lang="en-US" altLang="zh-CN" dirty="0" err="1">
                <a:solidFill>
                  <a:srgbClr val="FF0000"/>
                </a:solidFill>
              </a:rPr>
              <a:t>orm</a:t>
            </a:r>
            <a:r>
              <a:rPr lang="zh-CN" altLang="en-US" dirty="0"/>
              <a:t>）、</a:t>
            </a:r>
            <a:r>
              <a:rPr lang="en-US" altLang="zh-CN" dirty="0"/>
              <a:t>OXM</a:t>
            </a:r>
            <a:r>
              <a:rPr lang="zh-CN" altLang="en-US" dirty="0"/>
              <a:t>（</a:t>
            </a:r>
            <a:r>
              <a:rPr lang="en-US" altLang="zh-CN" dirty="0">
                <a:solidFill>
                  <a:srgbClr val="FF0000"/>
                </a:solidFill>
              </a:rPr>
              <a:t>spring-</a:t>
            </a:r>
            <a:r>
              <a:rPr lang="en-US" altLang="zh-CN" dirty="0" err="1">
                <a:solidFill>
                  <a:srgbClr val="FF0000"/>
                </a:solidFill>
              </a:rPr>
              <a:t>oxm</a:t>
            </a:r>
            <a:r>
              <a:rPr lang="zh-CN" altLang="en-US" dirty="0"/>
              <a:t>）、</a:t>
            </a:r>
            <a:r>
              <a:rPr lang="en-US" altLang="zh-CN" dirty="0"/>
              <a:t>JMS</a:t>
            </a:r>
            <a:r>
              <a:rPr lang="zh-CN" altLang="en-US" dirty="0"/>
              <a:t>（</a:t>
            </a:r>
            <a:r>
              <a:rPr lang="en-US" altLang="zh-CN" dirty="0">
                <a:solidFill>
                  <a:srgbClr val="FF0000"/>
                </a:solidFill>
              </a:rPr>
              <a:t>spring-</a:t>
            </a:r>
            <a:r>
              <a:rPr lang="en-US" altLang="zh-CN" dirty="0" err="1">
                <a:solidFill>
                  <a:srgbClr val="FF0000"/>
                </a:solidFill>
              </a:rPr>
              <a:t>jms</a:t>
            </a:r>
            <a:r>
              <a:rPr lang="zh-CN" altLang="en-US" dirty="0"/>
              <a:t>）和</a:t>
            </a:r>
            <a:r>
              <a:rPr lang="en-US" altLang="zh-CN" dirty="0"/>
              <a:t>Transactions</a:t>
            </a:r>
            <a:r>
              <a:rPr lang="zh-CN" altLang="en-US" dirty="0"/>
              <a:t>（</a:t>
            </a:r>
            <a:r>
              <a:rPr lang="en-US" altLang="zh-CN" dirty="0">
                <a:solidFill>
                  <a:srgbClr val="FF0000"/>
                </a:solidFill>
              </a:rPr>
              <a:t>spring-</a:t>
            </a:r>
            <a:r>
              <a:rPr lang="en-US" altLang="zh-CN" dirty="0" err="1">
                <a:solidFill>
                  <a:srgbClr val="FF0000"/>
                </a:solidFill>
              </a:rPr>
              <a:t>tx</a:t>
            </a:r>
            <a:r>
              <a:rPr lang="zh-CN" altLang="en-US" dirty="0"/>
              <a:t>）模块</a:t>
            </a:r>
            <a:r>
              <a:rPr lang="zh-CN" altLang="en-US" dirty="0" smtClean="0"/>
              <a:t>组成。</a:t>
            </a:r>
            <a:endParaRPr lang="en-US" altLang="zh-CN" dirty="0" smtClean="0"/>
          </a:p>
          <a:p>
            <a:pPr>
              <a:spcBef>
                <a:spcPct val="0"/>
              </a:spcBef>
            </a:pPr>
            <a:endParaRPr lang="en-US" altLang="zh-CN" dirty="0" smtClean="0"/>
          </a:p>
          <a:p>
            <a:pPr>
              <a:spcBef>
                <a:spcPct val="0"/>
              </a:spcBef>
            </a:pPr>
            <a:r>
              <a:rPr lang="en-US" altLang="zh-CN" dirty="0"/>
              <a:t>JDBC</a:t>
            </a:r>
            <a:r>
              <a:rPr lang="zh-CN" altLang="en-US" dirty="0"/>
              <a:t>模块提供了一个</a:t>
            </a:r>
            <a:r>
              <a:rPr lang="en-US" altLang="zh-CN" dirty="0"/>
              <a:t>JDBC</a:t>
            </a:r>
            <a:r>
              <a:rPr lang="zh-CN" altLang="en-US" dirty="0"/>
              <a:t>的抽象层，消除了繁琐的</a:t>
            </a:r>
            <a:r>
              <a:rPr lang="en-US" altLang="zh-CN" dirty="0"/>
              <a:t>JDBC</a:t>
            </a:r>
            <a:r>
              <a:rPr lang="zh-CN" altLang="en-US" dirty="0"/>
              <a:t>编码和数据库厂商特有的错误代码解析。</a:t>
            </a:r>
            <a:endParaRPr lang="en-US" altLang="zh-CN" dirty="0"/>
          </a:p>
          <a:p>
            <a:pPr>
              <a:spcBef>
                <a:spcPct val="0"/>
              </a:spcBef>
            </a:pPr>
            <a:r>
              <a:rPr lang="en-US" altLang="zh-CN" dirty="0"/>
              <a:t>ORM</a:t>
            </a:r>
            <a:r>
              <a:rPr lang="zh-CN" altLang="en-US" dirty="0"/>
              <a:t>模块为流行的</a:t>
            </a:r>
            <a:r>
              <a:rPr lang="zh-CN" altLang="en-US" dirty="0">
                <a:solidFill>
                  <a:srgbClr val="FF0000"/>
                </a:solidFill>
              </a:rPr>
              <a:t>对象关系映射</a:t>
            </a:r>
            <a:r>
              <a:rPr lang="zh-CN" altLang="en-US" dirty="0"/>
              <a:t>（</a:t>
            </a:r>
            <a:r>
              <a:rPr lang="en-US" altLang="zh-CN" dirty="0"/>
              <a:t>Object-Relational Mapping</a:t>
            </a:r>
            <a:r>
              <a:rPr lang="zh-CN" altLang="en-US" dirty="0"/>
              <a:t>）</a:t>
            </a:r>
            <a:r>
              <a:rPr lang="en-US" altLang="zh-CN" dirty="0"/>
              <a:t>API</a:t>
            </a:r>
            <a:r>
              <a:rPr lang="zh-CN" altLang="en-US" dirty="0"/>
              <a:t>提供集成层，包括</a:t>
            </a:r>
            <a:r>
              <a:rPr lang="en-US" altLang="zh-CN" dirty="0">
                <a:solidFill>
                  <a:srgbClr val="FF0000"/>
                </a:solidFill>
                <a:hlinkClick r:id="rId3" action="ppaction://hlinkfile"/>
              </a:rPr>
              <a:t>JPA</a:t>
            </a:r>
            <a:r>
              <a:rPr lang="zh-CN" altLang="en-US" dirty="0"/>
              <a:t>和</a:t>
            </a:r>
            <a:r>
              <a:rPr lang="en-US" altLang="zh-CN" dirty="0">
                <a:solidFill>
                  <a:srgbClr val="FF0000"/>
                </a:solidFill>
                <a:hlinkClick r:id="rId4"/>
              </a:rPr>
              <a:t>Hibernate</a:t>
            </a:r>
            <a:r>
              <a:rPr lang="zh-CN" altLang="en-US" dirty="0" smtClean="0"/>
              <a:t>。</a:t>
            </a:r>
            <a:endParaRPr lang="en-US" altLang="zh-CN" dirty="0"/>
          </a:p>
        </p:txBody>
      </p:sp>
      <p:sp>
        <p:nvSpPr>
          <p:cNvPr id="19458" name="标题 1"/>
          <p:cNvSpPr>
            <a:spLocks noGrp="1"/>
          </p:cNvSpPr>
          <p:nvPr>
            <p:ph type="title"/>
          </p:nvPr>
        </p:nvSpPr>
        <p:spPr>
          <a:xfrm>
            <a:off x="1752604" y="195487"/>
            <a:ext cx="6923852" cy="504055"/>
          </a:xfrm>
        </p:spPr>
        <p:txBody>
          <a:bodyPr/>
          <a:lstStyle/>
          <a:p>
            <a:r>
              <a:rPr lang="en-US" altLang="zh-CN" dirty="0" smtClean="0"/>
              <a:t>Data Access/Integration</a:t>
            </a:r>
            <a:endParaRPr lang="zh-CN" altLang="en-US" dirty="0" smtClean="0">
              <a:latin typeface="黑体" pitchFamily="49" charset="-122"/>
              <a:ea typeface="黑体" pitchFamily="49" charset="-122"/>
            </a:endParaRPr>
          </a:p>
        </p:txBody>
      </p:sp>
      <p:sp>
        <p:nvSpPr>
          <p:cNvPr id="5" name="圆角矩形 4"/>
          <p:cNvSpPr/>
          <p:nvPr/>
        </p:nvSpPr>
        <p:spPr>
          <a:xfrm>
            <a:off x="7104047" y="1002415"/>
            <a:ext cx="972000" cy="5760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7196943" y="1119121"/>
            <a:ext cx="396000" cy="1440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7587508" y="1119121"/>
            <a:ext cx="396000" cy="1440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64041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in)">
                                      <p:cBhvr>
                                        <p:cTn id="11" dur="2000"/>
                                        <p:tgtEl>
                                          <p:spTgt spid="6"/>
                                        </p:tgtEl>
                                      </p:cBhvr>
                                    </p:animEffect>
                                  </p:childTnLst>
                                </p:cTn>
                              </p:par>
                            </p:childTnLst>
                          </p:cTn>
                        </p:par>
                        <p:par>
                          <p:cTn id="12" fill="hold">
                            <p:stCondLst>
                              <p:cond delay="4000"/>
                            </p:stCondLst>
                            <p:childTnLst>
                              <p:par>
                                <p:cTn id="13" presetID="6" presetClass="entr" presetSubtype="16"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ircle(in)">
                                      <p:cBhvr>
                                        <p:cTn id="1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5"/>
          </p:nvPr>
        </p:nvSpPr>
        <p:spPr/>
        <p:txBody>
          <a:bodyPr/>
          <a:lstStyle/>
          <a:p>
            <a:r>
              <a:rPr lang="en-US" altLang="zh-CN" smtClean="0"/>
              <a:t>/79</a:t>
            </a:r>
            <a:endParaRPr lang="zh-CN" altLang="en-US" dirty="0"/>
          </a:p>
        </p:txBody>
      </p:sp>
      <p:sp>
        <p:nvSpPr>
          <p:cNvPr id="6" name="灯片编号占位符 5"/>
          <p:cNvSpPr>
            <a:spLocks noGrp="1"/>
          </p:cNvSpPr>
          <p:nvPr>
            <p:ph type="sldNum" sz="quarter" idx="7"/>
          </p:nvPr>
        </p:nvSpPr>
        <p:spPr/>
        <p:txBody>
          <a:bodyPr/>
          <a:lstStyle/>
          <a:p>
            <a:fld id="{B6F15528-21DE-4FAA-801E-634DDDAF4B2B}" type="slidenum">
              <a:rPr lang="en-US" altLang="zh-CN" smtClean="0"/>
              <a:pPr/>
              <a:t>23</a:t>
            </a:fld>
            <a:endParaRPr lang="zh-CN" altLang="en-US" dirty="0"/>
          </a:p>
        </p:txBody>
      </p:sp>
      <p:sp>
        <p:nvSpPr>
          <p:cNvPr id="2" name="内容占位符 1"/>
          <p:cNvSpPr>
            <a:spLocks noGrp="1"/>
          </p:cNvSpPr>
          <p:nvPr>
            <p:ph sz="quarter" idx="10"/>
          </p:nvPr>
        </p:nvSpPr>
        <p:spPr>
          <a:xfrm>
            <a:off x="457200" y="857254"/>
            <a:ext cx="6707088" cy="3231654"/>
          </a:xfrm>
        </p:spPr>
        <p:txBody>
          <a:bodyPr/>
          <a:lstStyle/>
          <a:p>
            <a:pPr>
              <a:spcBef>
                <a:spcPct val="0"/>
              </a:spcBef>
            </a:pPr>
            <a:r>
              <a:rPr lang="en-US" altLang="zh-CN" dirty="0" smtClean="0">
                <a:hlinkClick r:id="rId2"/>
              </a:rPr>
              <a:t>OXM</a:t>
            </a:r>
            <a:r>
              <a:rPr lang="zh-CN" altLang="en-US" dirty="0" smtClean="0"/>
              <a:t>模</a:t>
            </a:r>
            <a:r>
              <a:rPr lang="zh-CN" altLang="en-US" dirty="0"/>
              <a:t>块提供了一个支持对象</a:t>
            </a:r>
            <a:r>
              <a:rPr lang="en-US" altLang="zh-CN" dirty="0"/>
              <a:t>/XML</a:t>
            </a:r>
            <a:r>
              <a:rPr lang="zh-CN" altLang="en-US" dirty="0"/>
              <a:t>映射的抽象层实现，如</a:t>
            </a:r>
            <a:r>
              <a:rPr lang="en-US" altLang="zh-CN" dirty="0"/>
              <a:t>JAXB</a:t>
            </a:r>
            <a:r>
              <a:rPr lang="zh-CN" altLang="en-US" dirty="0"/>
              <a:t>、</a:t>
            </a:r>
            <a:r>
              <a:rPr lang="en-US" altLang="zh-CN" dirty="0"/>
              <a:t>Castor</a:t>
            </a:r>
            <a:r>
              <a:rPr lang="zh-CN" altLang="en-US" dirty="0"/>
              <a:t>、</a:t>
            </a:r>
            <a:r>
              <a:rPr lang="en-US" altLang="zh-CN" dirty="0" err="1"/>
              <a:t>JiBX</a:t>
            </a:r>
            <a:r>
              <a:rPr lang="zh-CN" altLang="en-US" dirty="0"/>
              <a:t>和</a:t>
            </a:r>
            <a:r>
              <a:rPr lang="en-US" altLang="zh-CN" dirty="0" err="1"/>
              <a:t>XStream</a:t>
            </a:r>
            <a:r>
              <a:rPr lang="zh-CN" altLang="en-US" dirty="0" smtClean="0"/>
              <a:t>。</a:t>
            </a:r>
            <a:endParaRPr lang="en-US" altLang="zh-CN" dirty="0" smtClean="0"/>
          </a:p>
          <a:p>
            <a:pPr>
              <a:spcBef>
                <a:spcPct val="0"/>
              </a:spcBef>
            </a:pPr>
            <a:r>
              <a:rPr lang="en-US" altLang="zh-CN" dirty="0" smtClean="0"/>
              <a:t>JMS</a:t>
            </a:r>
            <a:r>
              <a:rPr lang="zh-CN" altLang="en-US" dirty="0" smtClean="0"/>
              <a:t>模</a:t>
            </a:r>
            <a:r>
              <a:rPr lang="zh-CN" altLang="en-US" dirty="0"/>
              <a:t>块指</a:t>
            </a:r>
            <a:r>
              <a:rPr lang="en-US" altLang="zh-CN" dirty="0">
                <a:solidFill>
                  <a:srgbClr val="FF0000"/>
                </a:solidFill>
              </a:rPr>
              <a:t>Java</a:t>
            </a:r>
            <a:r>
              <a:rPr lang="zh-CN" altLang="en-US" dirty="0">
                <a:solidFill>
                  <a:srgbClr val="FF0000"/>
                </a:solidFill>
              </a:rPr>
              <a:t>消息传递</a:t>
            </a:r>
            <a:r>
              <a:rPr lang="zh-CN" altLang="en-US" dirty="0"/>
              <a:t>服务，包含用于生产和使用消息的功能</a:t>
            </a:r>
            <a:r>
              <a:rPr lang="zh-CN" altLang="en-US" dirty="0" smtClean="0"/>
              <a:t>。</a:t>
            </a:r>
            <a:endParaRPr lang="en-US" altLang="zh-CN" dirty="0" smtClean="0"/>
          </a:p>
          <a:p>
            <a:pPr>
              <a:spcBef>
                <a:spcPct val="0"/>
              </a:spcBef>
            </a:pPr>
            <a:r>
              <a:rPr lang="en-US" altLang="zh-CN" dirty="0"/>
              <a:t>Transactions</a:t>
            </a:r>
            <a:r>
              <a:rPr lang="zh-CN" altLang="en-US" dirty="0" smtClean="0"/>
              <a:t>模</a:t>
            </a:r>
            <a:r>
              <a:rPr lang="zh-CN" altLang="en-US" dirty="0"/>
              <a:t>块支持用于实现特殊接口和所有</a:t>
            </a:r>
            <a:r>
              <a:rPr lang="en-US" altLang="zh-CN" dirty="0"/>
              <a:t>POJO</a:t>
            </a:r>
            <a:r>
              <a:rPr lang="zh-CN" altLang="en-US" dirty="0" smtClean="0"/>
              <a:t>（</a:t>
            </a:r>
            <a:r>
              <a:rPr lang="en-US" altLang="zh-CN" dirty="0"/>
              <a:t> plain old Java </a:t>
            </a:r>
            <a:r>
              <a:rPr lang="en-US" altLang="zh-CN" dirty="0" smtClean="0"/>
              <a:t>object</a:t>
            </a:r>
            <a:r>
              <a:rPr lang="zh-CN" altLang="en-US" dirty="0" smtClean="0"/>
              <a:t>，普</a:t>
            </a:r>
            <a:r>
              <a:rPr lang="zh-CN" altLang="en-US" dirty="0"/>
              <a:t>通</a:t>
            </a:r>
            <a:r>
              <a:rPr lang="en-US" altLang="zh-CN" dirty="0"/>
              <a:t>Java</a:t>
            </a:r>
            <a:r>
              <a:rPr lang="zh-CN" altLang="en-US" dirty="0"/>
              <a:t>对象）类的编程和声明式事务管理</a:t>
            </a:r>
            <a:r>
              <a:rPr lang="zh-CN" altLang="en-US" dirty="0" smtClean="0"/>
              <a:t>。</a:t>
            </a:r>
            <a:endParaRPr lang="zh-CN" altLang="en-US" dirty="0"/>
          </a:p>
        </p:txBody>
      </p:sp>
      <p:sp>
        <p:nvSpPr>
          <p:cNvPr id="19458" name="标题 1"/>
          <p:cNvSpPr>
            <a:spLocks noGrp="1"/>
          </p:cNvSpPr>
          <p:nvPr>
            <p:ph type="title"/>
          </p:nvPr>
        </p:nvSpPr>
        <p:spPr>
          <a:xfrm>
            <a:off x="1752604" y="195487"/>
            <a:ext cx="6923852" cy="504055"/>
          </a:xfrm>
        </p:spPr>
        <p:txBody>
          <a:bodyPr/>
          <a:lstStyle/>
          <a:p>
            <a:r>
              <a:rPr lang="en-US" altLang="zh-CN" dirty="0" smtClean="0"/>
              <a:t>Data Access/Integration</a:t>
            </a:r>
            <a:endParaRPr lang="zh-CN" altLang="en-US" dirty="0" smtClean="0">
              <a:latin typeface="黑体" pitchFamily="49" charset="-122"/>
              <a:ea typeface="黑体" pitchFamily="49" charset="-122"/>
            </a:endParaRPr>
          </a:p>
        </p:txBody>
      </p:sp>
      <p:pic>
        <p:nvPicPr>
          <p:cNvPr id="9" name="Picture 7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2667" y="817267"/>
            <a:ext cx="2033829" cy="1493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圆角矩形 9"/>
          <p:cNvSpPr/>
          <p:nvPr/>
        </p:nvSpPr>
        <p:spPr>
          <a:xfrm>
            <a:off x="7104047" y="1002415"/>
            <a:ext cx="972000" cy="5760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7196943" y="1246153"/>
            <a:ext cx="396000" cy="1440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7587508" y="1246153"/>
            <a:ext cx="396000" cy="1440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7200336" y="1390169"/>
            <a:ext cx="781200" cy="1440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750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circle(in)">
                                      <p:cBhvr>
                                        <p:cTn id="11" dur="2000"/>
                                        <p:tgtEl>
                                          <p:spTgt spid="11"/>
                                        </p:tgtEl>
                                      </p:cBhvr>
                                    </p:animEffect>
                                  </p:childTnLst>
                                </p:cTn>
                              </p:par>
                            </p:childTnLst>
                          </p:cTn>
                        </p:par>
                        <p:par>
                          <p:cTn id="12" fill="hold">
                            <p:stCondLst>
                              <p:cond delay="4000"/>
                            </p:stCondLst>
                            <p:childTnLst>
                              <p:par>
                                <p:cTn id="13" presetID="6"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circle(in)">
                                      <p:cBhvr>
                                        <p:cTn id="15" dur="2000"/>
                                        <p:tgtEl>
                                          <p:spTgt spid="12"/>
                                        </p:tgtEl>
                                      </p:cBhvr>
                                    </p:animEffect>
                                  </p:childTnLst>
                                </p:cTn>
                              </p:par>
                            </p:childTnLst>
                          </p:cTn>
                        </p:par>
                        <p:par>
                          <p:cTn id="16" fill="hold">
                            <p:stCondLst>
                              <p:cond delay="6000"/>
                            </p:stCondLst>
                            <p:childTnLst>
                              <p:par>
                                <p:cTn id="17" presetID="6"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circle(in)">
                                      <p:cBhvr>
                                        <p:cTn id="19"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5"/>
          </p:nvPr>
        </p:nvSpPr>
        <p:spPr/>
        <p:txBody>
          <a:bodyPr/>
          <a:lstStyle/>
          <a:p>
            <a:r>
              <a:rPr lang="en-US" altLang="zh-CN" smtClean="0"/>
              <a:t>/79</a:t>
            </a:r>
            <a:endParaRPr lang="zh-CN" altLang="en-US" dirty="0"/>
          </a:p>
        </p:txBody>
      </p:sp>
      <p:sp>
        <p:nvSpPr>
          <p:cNvPr id="6" name="灯片编号占位符 5"/>
          <p:cNvSpPr>
            <a:spLocks noGrp="1"/>
          </p:cNvSpPr>
          <p:nvPr>
            <p:ph type="sldNum" sz="quarter" idx="7"/>
          </p:nvPr>
        </p:nvSpPr>
        <p:spPr/>
        <p:txBody>
          <a:bodyPr/>
          <a:lstStyle/>
          <a:p>
            <a:fld id="{B6F15528-21DE-4FAA-801E-634DDDAF4B2B}" type="slidenum">
              <a:rPr lang="en-US" altLang="zh-CN" smtClean="0"/>
              <a:pPr/>
              <a:t>24</a:t>
            </a:fld>
            <a:endParaRPr lang="zh-CN" altLang="en-US" dirty="0"/>
          </a:p>
        </p:txBody>
      </p:sp>
      <p:sp>
        <p:nvSpPr>
          <p:cNvPr id="2" name="内容占位符 1"/>
          <p:cNvSpPr>
            <a:spLocks noGrp="1"/>
          </p:cNvSpPr>
          <p:nvPr>
            <p:ph sz="quarter" idx="10"/>
          </p:nvPr>
        </p:nvSpPr>
        <p:spPr>
          <a:xfrm>
            <a:off x="457200" y="857254"/>
            <a:ext cx="6707088" cy="4154984"/>
          </a:xfrm>
        </p:spPr>
        <p:txBody>
          <a:bodyPr/>
          <a:lstStyle/>
          <a:p>
            <a:pPr>
              <a:spcBef>
                <a:spcPct val="0"/>
              </a:spcBef>
            </a:pPr>
            <a:r>
              <a:rPr lang="en-US" altLang="zh-CN" dirty="0"/>
              <a:t>Web</a:t>
            </a:r>
            <a:r>
              <a:rPr lang="zh-CN" altLang="en-US" dirty="0"/>
              <a:t>层由</a:t>
            </a:r>
            <a:r>
              <a:rPr lang="en-US" altLang="zh-CN" dirty="0"/>
              <a:t>Web</a:t>
            </a:r>
            <a:r>
              <a:rPr lang="zh-CN" altLang="en-US" dirty="0"/>
              <a:t>（</a:t>
            </a:r>
            <a:r>
              <a:rPr lang="en-US" altLang="zh-CN" dirty="0">
                <a:solidFill>
                  <a:srgbClr val="FF0000"/>
                </a:solidFill>
              </a:rPr>
              <a:t>spring-web</a:t>
            </a:r>
            <a:r>
              <a:rPr lang="zh-CN" altLang="en-US" dirty="0"/>
              <a:t>）、</a:t>
            </a:r>
            <a:r>
              <a:rPr lang="en-US" altLang="zh-CN" dirty="0" err="1"/>
              <a:t>WebMVC</a:t>
            </a:r>
            <a:r>
              <a:rPr lang="zh-CN" altLang="en-US" dirty="0"/>
              <a:t>（</a:t>
            </a:r>
            <a:r>
              <a:rPr lang="en-US" altLang="zh-CN" dirty="0">
                <a:solidFill>
                  <a:srgbClr val="FF0000"/>
                </a:solidFill>
              </a:rPr>
              <a:t>spring-</a:t>
            </a:r>
            <a:r>
              <a:rPr lang="en-US" altLang="zh-CN" dirty="0" err="1">
                <a:solidFill>
                  <a:srgbClr val="FF0000"/>
                </a:solidFill>
              </a:rPr>
              <a:t>webmvc</a:t>
            </a:r>
            <a:r>
              <a:rPr lang="zh-CN" altLang="en-US" dirty="0"/>
              <a:t>）、</a:t>
            </a:r>
            <a:r>
              <a:rPr lang="en-US" altLang="zh-CN" dirty="0" err="1"/>
              <a:t>WebSocket</a:t>
            </a:r>
            <a:r>
              <a:rPr lang="zh-CN" altLang="en-US" dirty="0"/>
              <a:t>（</a:t>
            </a:r>
            <a:r>
              <a:rPr lang="en-US" altLang="zh-CN" dirty="0">
                <a:solidFill>
                  <a:srgbClr val="FF0000"/>
                </a:solidFill>
              </a:rPr>
              <a:t>spring-</a:t>
            </a:r>
            <a:r>
              <a:rPr lang="en-US" altLang="zh-CN" dirty="0" err="1">
                <a:solidFill>
                  <a:srgbClr val="FF0000"/>
                </a:solidFill>
              </a:rPr>
              <a:t>websocket</a:t>
            </a:r>
            <a:r>
              <a:rPr lang="zh-CN" altLang="en-US" dirty="0"/>
              <a:t>）</a:t>
            </a:r>
            <a:r>
              <a:rPr lang="zh-CN" altLang="en-US" dirty="0" smtClean="0"/>
              <a:t>和</a:t>
            </a:r>
            <a:r>
              <a:rPr lang="en-US" altLang="zh-CN" dirty="0" smtClean="0"/>
              <a:t>Portlet</a:t>
            </a:r>
            <a:r>
              <a:rPr lang="zh-CN" altLang="en-US" dirty="0" smtClean="0"/>
              <a:t>（</a:t>
            </a:r>
            <a:r>
              <a:rPr lang="en-US" altLang="zh-CN" dirty="0">
                <a:solidFill>
                  <a:srgbClr val="FF0000"/>
                </a:solidFill>
              </a:rPr>
              <a:t>spring-</a:t>
            </a:r>
            <a:r>
              <a:rPr lang="en-US" altLang="zh-CN" dirty="0" err="1">
                <a:solidFill>
                  <a:srgbClr val="FF0000"/>
                </a:solidFill>
              </a:rPr>
              <a:t>webmvc</a:t>
            </a:r>
            <a:r>
              <a:rPr lang="en-US" altLang="zh-CN" dirty="0">
                <a:solidFill>
                  <a:srgbClr val="FF0000"/>
                </a:solidFill>
              </a:rPr>
              <a:t>-Portlet</a:t>
            </a:r>
            <a:r>
              <a:rPr lang="zh-CN" altLang="en-US" dirty="0" smtClean="0"/>
              <a:t>）</a:t>
            </a:r>
            <a:r>
              <a:rPr lang="zh-CN" altLang="en-US" dirty="0"/>
              <a:t>模块组成</a:t>
            </a:r>
            <a:r>
              <a:rPr lang="zh-CN" altLang="en-US" dirty="0" smtClean="0"/>
              <a:t>。</a:t>
            </a:r>
            <a:endParaRPr lang="en-US" altLang="zh-CN" dirty="0" smtClean="0"/>
          </a:p>
          <a:p>
            <a:pPr>
              <a:spcBef>
                <a:spcPct val="0"/>
              </a:spcBef>
            </a:pPr>
            <a:endParaRPr lang="en-US" altLang="zh-CN" dirty="0"/>
          </a:p>
          <a:p>
            <a:pPr>
              <a:spcBef>
                <a:spcPct val="0"/>
              </a:spcBef>
            </a:pPr>
            <a:r>
              <a:rPr lang="en-US" altLang="zh-CN" dirty="0" smtClean="0"/>
              <a:t>Web</a:t>
            </a:r>
            <a:r>
              <a:rPr lang="zh-CN" altLang="en-US" dirty="0" smtClean="0"/>
              <a:t>模块提</a:t>
            </a:r>
            <a:r>
              <a:rPr lang="zh-CN" altLang="en-US" dirty="0"/>
              <a:t>供了基本的</a:t>
            </a:r>
            <a:r>
              <a:rPr lang="en-US" altLang="zh-CN" dirty="0">
                <a:solidFill>
                  <a:srgbClr val="FF0000"/>
                </a:solidFill>
              </a:rPr>
              <a:t>Web</a:t>
            </a:r>
            <a:r>
              <a:rPr lang="zh-CN" altLang="en-US" dirty="0">
                <a:solidFill>
                  <a:srgbClr val="FF0000"/>
                </a:solidFill>
              </a:rPr>
              <a:t>开发集成功能</a:t>
            </a:r>
            <a:r>
              <a:rPr lang="zh-CN" altLang="en-US" dirty="0"/>
              <a:t>。例如：多</a:t>
            </a:r>
            <a:r>
              <a:rPr lang="zh-CN" altLang="en-US" dirty="0" smtClean="0"/>
              <a:t>文  件</a:t>
            </a:r>
            <a:r>
              <a:rPr lang="zh-CN" altLang="en-US" dirty="0"/>
              <a:t>上传功能、使用</a:t>
            </a:r>
            <a:r>
              <a:rPr lang="en-US" altLang="zh-CN" dirty="0"/>
              <a:t>Servlet</a:t>
            </a:r>
            <a:r>
              <a:rPr lang="zh-CN" altLang="en-US" dirty="0"/>
              <a:t>监听器初始化一个</a:t>
            </a:r>
            <a:r>
              <a:rPr lang="en-US" altLang="zh-CN" dirty="0" err="1"/>
              <a:t>IoC</a:t>
            </a:r>
            <a:r>
              <a:rPr lang="zh-CN" altLang="en-US" dirty="0"/>
              <a:t>容器</a:t>
            </a:r>
            <a:r>
              <a:rPr lang="zh-CN" altLang="en-US" dirty="0" smtClean="0"/>
              <a:t>以   及</a:t>
            </a:r>
            <a:r>
              <a:rPr lang="en-US" altLang="zh-CN" dirty="0"/>
              <a:t>Web</a:t>
            </a:r>
            <a:r>
              <a:rPr lang="zh-CN" altLang="en-US" dirty="0"/>
              <a:t>应用上下文</a:t>
            </a:r>
            <a:r>
              <a:rPr lang="zh-CN" altLang="en-US" dirty="0" smtClean="0"/>
              <a:t>。</a:t>
            </a:r>
            <a:endParaRPr lang="en-US" altLang="zh-CN" dirty="0" smtClean="0"/>
          </a:p>
          <a:p>
            <a:pPr>
              <a:spcBef>
                <a:spcPct val="0"/>
              </a:spcBef>
            </a:pPr>
            <a:r>
              <a:rPr lang="en-US" altLang="zh-CN" dirty="0" err="1" smtClean="0"/>
              <a:t>WebMVC</a:t>
            </a:r>
            <a:r>
              <a:rPr lang="zh-CN" altLang="en-US" dirty="0" smtClean="0"/>
              <a:t>模</a:t>
            </a:r>
            <a:r>
              <a:rPr lang="zh-CN" altLang="en-US" dirty="0"/>
              <a:t>块包含用于</a:t>
            </a:r>
            <a:r>
              <a:rPr lang="en-US" altLang="zh-CN" dirty="0"/>
              <a:t>Web</a:t>
            </a:r>
            <a:r>
              <a:rPr lang="zh-CN" altLang="en-US" dirty="0"/>
              <a:t>应用程序的</a:t>
            </a:r>
            <a:r>
              <a:rPr lang="en-US" altLang="zh-CN" dirty="0"/>
              <a:t>Spring MVC</a:t>
            </a:r>
            <a:r>
              <a:rPr lang="zh-CN" altLang="en-US" dirty="0"/>
              <a:t>和</a:t>
            </a:r>
            <a:r>
              <a:rPr lang="en-US" altLang="zh-CN" dirty="0"/>
              <a:t>REST Web Services</a:t>
            </a:r>
            <a:r>
              <a:rPr lang="zh-CN" altLang="en-US" dirty="0"/>
              <a:t>实现</a:t>
            </a:r>
            <a:r>
              <a:rPr lang="zh-CN" altLang="en-US" dirty="0" smtClean="0"/>
              <a:t>。</a:t>
            </a:r>
            <a:endParaRPr lang="zh-CN" altLang="en-US" dirty="0"/>
          </a:p>
        </p:txBody>
      </p:sp>
      <p:sp>
        <p:nvSpPr>
          <p:cNvPr id="19458" name="标题 1"/>
          <p:cNvSpPr>
            <a:spLocks noGrp="1"/>
          </p:cNvSpPr>
          <p:nvPr>
            <p:ph type="title"/>
          </p:nvPr>
        </p:nvSpPr>
        <p:spPr>
          <a:xfrm>
            <a:off x="1752604" y="195487"/>
            <a:ext cx="6923852" cy="504055"/>
          </a:xfrm>
        </p:spPr>
        <p:txBody>
          <a:bodyPr/>
          <a:lstStyle/>
          <a:p>
            <a:r>
              <a:rPr lang="en-US" altLang="zh-CN" dirty="0" smtClean="0"/>
              <a:t>Web</a:t>
            </a:r>
            <a:endParaRPr lang="zh-CN" altLang="en-US" dirty="0" smtClean="0">
              <a:latin typeface="黑体" pitchFamily="49" charset="-122"/>
              <a:ea typeface="黑体" pitchFamily="49" charset="-122"/>
            </a:endParaRPr>
          </a:p>
        </p:txBody>
      </p:sp>
      <p:pic>
        <p:nvPicPr>
          <p:cNvPr id="9" name="Picture 7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2667" y="817267"/>
            <a:ext cx="2033829" cy="1493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圆角矩形 9"/>
          <p:cNvSpPr/>
          <p:nvPr/>
        </p:nvSpPr>
        <p:spPr>
          <a:xfrm>
            <a:off x="8087330" y="1002415"/>
            <a:ext cx="972000" cy="5760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8172400" y="1360676"/>
            <a:ext cx="396000" cy="1440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8582396" y="1141270"/>
            <a:ext cx="396000" cy="1440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69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24369" y="3147814"/>
            <a:ext cx="1925922" cy="10535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4013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circle(in)">
                                      <p:cBhvr>
                                        <p:cTn id="11" dur="2000"/>
                                        <p:tgtEl>
                                          <p:spTgt spid="11"/>
                                        </p:tgtEl>
                                      </p:cBhvr>
                                    </p:animEffect>
                                  </p:childTnLst>
                                </p:cTn>
                              </p:par>
                            </p:childTnLst>
                          </p:cTn>
                        </p:par>
                        <p:par>
                          <p:cTn id="12" fill="hold">
                            <p:stCondLst>
                              <p:cond delay="4000"/>
                            </p:stCondLst>
                            <p:childTnLst>
                              <p:par>
                                <p:cTn id="13" presetID="6"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circle(in)">
                                      <p:cBhvr>
                                        <p:cTn id="15" dur="2000"/>
                                        <p:tgtEl>
                                          <p:spTgt spid="12"/>
                                        </p:tgtEl>
                                      </p:cBhvr>
                                    </p:animEffect>
                                  </p:childTnLst>
                                </p:cTn>
                              </p:par>
                            </p:childTnLst>
                          </p:cTn>
                        </p:par>
                        <p:par>
                          <p:cTn id="16" fill="hold">
                            <p:stCondLst>
                              <p:cond delay="6000"/>
                            </p:stCondLst>
                            <p:childTnLst>
                              <p:par>
                                <p:cTn id="17" presetID="42" presetClass="entr" presetSubtype="0" fill="hold" nodeType="afterEffect">
                                  <p:stCondLst>
                                    <p:cond delay="5000"/>
                                  </p:stCondLst>
                                  <p:childTnLst>
                                    <p:set>
                                      <p:cBhvr>
                                        <p:cTn id="18" dur="1" fill="hold">
                                          <p:stCondLst>
                                            <p:cond delay="0"/>
                                          </p:stCondLst>
                                        </p:cTn>
                                        <p:tgtEl>
                                          <p:spTgt spid="166914"/>
                                        </p:tgtEl>
                                        <p:attrNameLst>
                                          <p:attrName>style.visibility</p:attrName>
                                        </p:attrNameLst>
                                      </p:cBhvr>
                                      <p:to>
                                        <p:strVal val="visible"/>
                                      </p:to>
                                    </p:set>
                                    <p:animEffect transition="in" filter="fade">
                                      <p:cBhvr>
                                        <p:cTn id="19" dur="1000"/>
                                        <p:tgtEl>
                                          <p:spTgt spid="166914"/>
                                        </p:tgtEl>
                                      </p:cBhvr>
                                    </p:animEffect>
                                    <p:anim calcmode="lin" valueType="num">
                                      <p:cBhvr>
                                        <p:cTn id="20" dur="1000" fill="hold"/>
                                        <p:tgtEl>
                                          <p:spTgt spid="166914"/>
                                        </p:tgtEl>
                                        <p:attrNameLst>
                                          <p:attrName>ppt_x</p:attrName>
                                        </p:attrNameLst>
                                      </p:cBhvr>
                                      <p:tavLst>
                                        <p:tav tm="0">
                                          <p:val>
                                            <p:strVal val="#ppt_x"/>
                                          </p:val>
                                        </p:tav>
                                        <p:tav tm="100000">
                                          <p:val>
                                            <p:strVal val="#ppt_x"/>
                                          </p:val>
                                        </p:tav>
                                      </p:tavLst>
                                    </p:anim>
                                    <p:anim calcmode="lin" valueType="num">
                                      <p:cBhvr>
                                        <p:cTn id="21" dur="1000" fill="hold"/>
                                        <p:tgtEl>
                                          <p:spTgt spid="1669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5"/>
          </p:nvPr>
        </p:nvSpPr>
        <p:spPr/>
        <p:txBody>
          <a:bodyPr/>
          <a:lstStyle/>
          <a:p>
            <a:r>
              <a:rPr lang="en-US" altLang="zh-CN" smtClean="0"/>
              <a:t>/79</a:t>
            </a:r>
            <a:endParaRPr lang="zh-CN" altLang="en-US" dirty="0"/>
          </a:p>
        </p:txBody>
      </p:sp>
      <p:sp>
        <p:nvSpPr>
          <p:cNvPr id="6" name="灯片编号占位符 5"/>
          <p:cNvSpPr>
            <a:spLocks noGrp="1"/>
          </p:cNvSpPr>
          <p:nvPr>
            <p:ph type="sldNum" sz="quarter" idx="7"/>
          </p:nvPr>
        </p:nvSpPr>
        <p:spPr/>
        <p:txBody>
          <a:bodyPr/>
          <a:lstStyle/>
          <a:p>
            <a:fld id="{B6F15528-21DE-4FAA-801E-634DDDAF4B2B}" type="slidenum">
              <a:rPr lang="en-US" altLang="zh-CN" smtClean="0"/>
              <a:pPr/>
              <a:t>25</a:t>
            </a:fld>
            <a:endParaRPr lang="zh-CN" altLang="en-US" dirty="0"/>
          </a:p>
        </p:txBody>
      </p:sp>
      <p:sp>
        <p:nvSpPr>
          <p:cNvPr id="2" name="内容占位符 1"/>
          <p:cNvSpPr>
            <a:spLocks noGrp="1"/>
          </p:cNvSpPr>
          <p:nvPr>
            <p:ph sz="quarter" idx="10"/>
          </p:nvPr>
        </p:nvSpPr>
        <p:spPr>
          <a:xfrm>
            <a:off x="457200" y="857254"/>
            <a:ext cx="6707088" cy="2769989"/>
          </a:xfrm>
        </p:spPr>
        <p:txBody>
          <a:bodyPr/>
          <a:lstStyle/>
          <a:p>
            <a:pPr>
              <a:spcBef>
                <a:spcPct val="0"/>
              </a:spcBef>
            </a:pPr>
            <a:r>
              <a:rPr lang="en-US" altLang="zh-CN" dirty="0" smtClean="0"/>
              <a:t>Spring </a:t>
            </a:r>
            <a:r>
              <a:rPr lang="en-US" altLang="zh-CN" dirty="0"/>
              <a:t>4.0</a:t>
            </a:r>
            <a:r>
              <a:rPr lang="zh-CN" altLang="en-US" dirty="0"/>
              <a:t>后新</a:t>
            </a:r>
            <a:r>
              <a:rPr lang="zh-CN" altLang="en-US" dirty="0" smtClean="0"/>
              <a:t>增</a:t>
            </a:r>
            <a:r>
              <a:rPr lang="zh-CN" altLang="en-US" dirty="0"/>
              <a:t>了</a:t>
            </a:r>
            <a:r>
              <a:rPr lang="en-US" altLang="zh-CN" dirty="0" err="1" smtClean="0"/>
              <a:t>WebSocket</a:t>
            </a:r>
            <a:r>
              <a:rPr lang="zh-CN" altLang="en-US" dirty="0" smtClean="0"/>
              <a:t>模</a:t>
            </a:r>
            <a:r>
              <a:rPr lang="zh-CN" altLang="en-US" dirty="0"/>
              <a:t>块，它提供了</a:t>
            </a:r>
            <a:r>
              <a:rPr lang="en-US" altLang="zh-CN" dirty="0" err="1">
                <a:solidFill>
                  <a:srgbClr val="FF0000"/>
                </a:solidFill>
              </a:rPr>
              <a:t>WebSocket</a:t>
            </a:r>
            <a:r>
              <a:rPr lang="zh-CN" altLang="en-US" dirty="0"/>
              <a:t>和</a:t>
            </a:r>
            <a:r>
              <a:rPr lang="en-US" altLang="zh-CN" dirty="0" err="1">
                <a:solidFill>
                  <a:srgbClr val="FF0000"/>
                </a:solidFill>
              </a:rPr>
              <a:t>SockJS</a:t>
            </a:r>
            <a:r>
              <a:rPr lang="zh-CN" altLang="en-US" dirty="0"/>
              <a:t>的实现，主要是</a:t>
            </a:r>
            <a:r>
              <a:rPr lang="zh-CN" altLang="en-US" dirty="0">
                <a:solidFill>
                  <a:srgbClr val="FF0000"/>
                </a:solidFill>
              </a:rPr>
              <a:t>与</a:t>
            </a:r>
            <a:r>
              <a:rPr lang="en-US" altLang="zh-CN" dirty="0">
                <a:solidFill>
                  <a:srgbClr val="FF0000"/>
                </a:solidFill>
              </a:rPr>
              <a:t>Web</a:t>
            </a:r>
            <a:r>
              <a:rPr lang="zh-CN" altLang="en-US" dirty="0">
                <a:solidFill>
                  <a:srgbClr val="FF0000"/>
                </a:solidFill>
              </a:rPr>
              <a:t>前端的全双工通讯的</a:t>
            </a:r>
            <a:r>
              <a:rPr lang="zh-CN" altLang="en-US" dirty="0" smtClean="0">
                <a:solidFill>
                  <a:srgbClr val="FF0000"/>
                </a:solidFill>
              </a:rPr>
              <a:t>协 议</a:t>
            </a:r>
            <a:r>
              <a:rPr lang="zh-CN" altLang="en-US" dirty="0" smtClean="0"/>
              <a:t>。</a:t>
            </a:r>
            <a:endParaRPr lang="en-US" altLang="zh-CN" dirty="0" smtClean="0"/>
          </a:p>
          <a:p>
            <a:pPr>
              <a:spcBef>
                <a:spcPct val="0"/>
              </a:spcBef>
            </a:pPr>
            <a:r>
              <a:rPr lang="en-US" altLang="zh-CN" dirty="0" smtClean="0"/>
              <a:t>spring-</a:t>
            </a:r>
            <a:r>
              <a:rPr lang="en-US" altLang="zh-CN" dirty="0" err="1" smtClean="0"/>
              <a:t>webmvc</a:t>
            </a:r>
            <a:r>
              <a:rPr lang="en-US" altLang="zh-CN" dirty="0" smtClean="0"/>
              <a:t>-Portlet</a:t>
            </a:r>
            <a:r>
              <a:rPr lang="zh-CN" altLang="en-US" dirty="0"/>
              <a:t>模块</a:t>
            </a:r>
            <a:r>
              <a:rPr lang="en-US" altLang="zh-CN" dirty="0"/>
              <a:t>(</a:t>
            </a:r>
            <a:r>
              <a:rPr lang="zh-CN" altLang="en-US" dirty="0"/>
              <a:t>也称为</a:t>
            </a:r>
            <a:r>
              <a:rPr lang="en-US" altLang="zh-CN" dirty="0"/>
              <a:t>Web-Portlet</a:t>
            </a:r>
            <a:r>
              <a:rPr lang="zh-CN" altLang="en-US" dirty="0"/>
              <a:t>模块</a:t>
            </a:r>
            <a:r>
              <a:rPr lang="en-US" altLang="zh-CN" dirty="0"/>
              <a:t>)</a:t>
            </a:r>
            <a:r>
              <a:rPr lang="zh-CN" altLang="en-US" dirty="0"/>
              <a:t>提供了在</a:t>
            </a:r>
            <a:r>
              <a:rPr lang="en-US" altLang="zh-CN" dirty="0"/>
              <a:t>Portlet</a:t>
            </a:r>
            <a:r>
              <a:rPr lang="zh-CN" altLang="en-US" dirty="0"/>
              <a:t>环境中使用的</a:t>
            </a:r>
            <a:r>
              <a:rPr lang="en-US" altLang="zh-CN" dirty="0"/>
              <a:t>MVC</a:t>
            </a:r>
            <a:r>
              <a:rPr lang="zh-CN" altLang="en-US" dirty="0"/>
              <a:t>实现，并反映了</a:t>
            </a:r>
            <a:r>
              <a:rPr lang="en-US" altLang="zh-CN" dirty="0"/>
              <a:t>spring-</a:t>
            </a:r>
            <a:r>
              <a:rPr lang="en-US" altLang="zh-CN" dirty="0" err="1"/>
              <a:t>webmvc</a:t>
            </a:r>
            <a:r>
              <a:rPr lang="zh-CN" altLang="en-US" dirty="0"/>
              <a:t>模块的功能。</a:t>
            </a:r>
          </a:p>
        </p:txBody>
      </p:sp>
      <p:sp>
        <p:nvSpPr>
          <p:cNvPr id="19458" name="标题 1"/>
          <p:cNvSpPr>
            <a:spLocks noGrp="1"/>
          </p:cNvSpPr>
          <p:nvPr>
            <p:ph type="title"/>
          </p:nvPr>
        </p:nvSpPr>
        <p:spPr>
          <a:xfrm>
            <a:off x="1752604" y="195487"/>
            <a:ext cx="6923852" cy="504055"/>
          </a:xfrm>
        </p:spPr>
        <p:txBody>
          <a:bodyPr/>
          <a:lstStyle/>
          <a:p>
            <a:r>
              <a:rPr lang="en-US" altLang="zh-CN" dirty="0" smtClean="0"/>
              <a:t>Web</a:t>
            </a:r>
            <a:endParaRPr lang="zh-CN" altLang="en-US" dirty="0" smtClean="0">
              <a:latin typeface="黑体" pitchFamily="49" charset="-122"/>
              <a:ea typeface="黑体" pitchFamily="49" charset="-122"/>
            </a:endParaRPr>
          </a:p>
        </p:txBody>
      </p:sp>
      <p:pic>
        <p:nvPicPr>
          <p:cNvPr id="9" name="Picture 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2667" y="817267"/>
            <a:ext cx="2033829" cy="1493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圆角矩形 9"/>
          <p:cNvSpPr/>
          <p:nvPr/>
        </p:nvSpPr>
        <p:spPr>
          <a:xfrm>
            <a:off x="8087330" y="1002415"/>
            <a:ext cx="972000" cy="5760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8172400" y="1138714"/>
            <a:ext cx="396000" cy="1440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8575019" y="1360692"/>
            <a:ext cx="396000" cy="144000"/>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6960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circle(in)">
                                      <p:cBhvr>
                                        <p:cTn id="11" dur="2000"/>
                                        <p:tgtEl>
                                          <p:spTgt spid="11"/>
                                        </p:tgtEl>
                                      </p:cBhvr>
                                    </p:animEffect>
                                  </p:childTnLst>
                                </p:cTn>
                              </p:par>
                            </p:childTnLst>
                          </p:cTn>
                        </p:par>
                        <p:par>
                          <p:cTn id="12" fill="hold">
                            <p:stCondLst>
                              <p:cond delay="4000"/>
                            </p:stCondLst>
                            <p:childTnLst>
                              <p:par>
                                <p:cTn id="13" presetID="6"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circle(in)">
                                      <p:cBhvr>
                                        <p:cTn id="15"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02667" y="817267"/>
            <a:ext cx="2033829" cy="1493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页脚占位符 6"/>
          <p:cNvSpPr>
            <a:spLocks noGrp="1"/>
          </p:cNvSpPr>
          <p:nvPr>
            <p:ph type="ftr" sz="quarter" idx="5"/>
          </p:nvPr>
        </p:nvSpPr>
        <p:spPr/>
        <p:txBody>
          <a:bodyPr/>
          <a:lstStyle/>
          <a:p>
            <a:r>
              <a:rPr lang="en-US" altLang="zh-CN" smtClean="0"/>
              <a:t>/79</a:t>
            </a:r>
            <a:endParaRPr lang="zh-CN" altLang="en-US" dirty="0"/>
          </a:p>
        </p:txBody>
      </p:sp>
      <p:sp>
        <p:nvSpPr>
          <p:cNvPr id="8" name="灯片编号占位符 7"/>
          <p:cNvSpPr>
            <a:spLocks noGrp="1"/>
          </p:cNvSpPr>
          <p:nvPr>
            <p:ph type="sldNum" sz="quarter" idx="7"/>
          </p:nvPr>
        </p:nvSpPr>
        <p:spPr/>
        <p:txBody>
          <a:bodyPr/>
          <a:lstStyle/>
          <a:p>
            <a:fld id="{B6F15528-21DE-4FAA-801E-634DDDAF4B2B}" type="slidenum">
              <a:rPr lang="en-US" altLang="zh-CN" smtClean="0"/>
              <a:pPr/>
              <a:t>26</a:t>
            </a:fld>
            <a:endParaRPr lang="zh-CN" altLang="en-US" dirty="0"/>
          </a:p>
        </p:txBody>
      </p:sp>
      <p:sp>
        <p:nvSpPr>
          <p:cNvPr id="2" name="内容占位符 1"/>
          <p:cNvSpPr>
            <a:spLocks noGrp="1"/>
          </p:cNvSpPr>
          <p:nvPr>
            <p:ph sz="quarter" idx="10"/>
          </p:nvPr>
        </p:nvSpPr>
        <p:spPr>
          <a:xfrm>
            <a:off x="457200" y="857254"/>
            <a:ext cx="6707088" cy="864917"/>
          </a:xfrm>
        </p:spPr>
        <p:txBody>
          <a:bodyPr/>
          <a:lstStyle/>
          <a:p>
            <a:pPr>
              <a:spcBef>
                <a:spcPct val="0"/>
              </a:spcBef>
            </a:pPr>
            <a:r>
              <a:rPr lang="en-US" altLang="zh-CN" dirty="0"/>
              <a:t>Test</a:t>
            </a:r>
            <a:r>
              <a:rPr lang="zh-CN" altLang="en-US" dirty="0"/>
              <a:t>（</a:t>
            </a:r>
            <a:r>
              <a:rPr lang="en-US" altLang="zh-CN" dirty="0">
                <a:solidFill>
                  <a:srgbClr val="FF0000"/>
                </a:solidFill>
              </a:rPr>
              <a:t>spring-test</a:t>
            </a:r>
            <a:r>
              <a:rPr lang="zh-CN" altLang="en-US" dirty="0"/>
              <a:t>）模块：该模块支持使用</a:t>
            </a:r>
            <a:r>
              <a:rPr lang="en-US" altLang="zh-CN" dirty="0"/>
              <a:t>JUnit</a:t>
            </a:r>
            <a:r>
              <a:rPr lang="zh-CN" altLang="en-US" dirty="0"/>
              <a:t>或</a:t>
            </a:r>
            <a:r>
              <a:rPr lang="en-US" altLang="zh-CN" dirty="0" err="1"/>
              <a:t>TestNG</a:t>
            </a:r>
            <a:r>
              <a:rPr lang="zh-CN" altLang="en-US" dirty="0"/>
              <a:t>对</a:t>
            </a:r>
            <a:r>
              <a:rPr lang="en-US" altLang="zh-CN" dirty="0"/>
              <a:t>Spring</a:t>
            </a:r>
            <a:r>
              <a:rPr lang="zh-CN" altLang="en-US" dirty="0"/>
              <a:t>组件进行单元测试和集成测试。</a:t>
            </a:r>
          </a:p>
        </p:txBody>
      </p:sp>
      <p:sp>
        <p:nvSpPr>
          <p:cNvPr id="19458" name="标题 1"/>
          <p:cNvSpPr>
            <a:spLocks noGrp="1"/>
          </p:cNvSpPr>
          <p:nvPr>
            <p:ph type="title"/>
          </p:nvPr>
        </p:nvSpPr>
        <p:spPr>
          <a:xfrm>
            <a:off x="1752604" y="195487"/>
            <a:ext cx="6923852" cy="504055"/>
          </a:xfrm>
        </p:spPr>
        <p:txBody>
          <a:bodyPr/>
          <a:lstStyle/>
          <a:p>
            <a:r>
              <a:rPr lang="en-US" altLang="zh-CN" dirty="0" smtClean="0"/>
              <a:t>Test</a:t>
            </a:r>
            <a:endParaRPr lang="zh-CN" altLang="en-US" dirty="0" smtClean="0">
              <a:latin typeface="黑体" pitchFamily="49" charset="-122"/>
              <a:ea typeface="黑体" pitchFamily="49" charset="-122"/>
            </a:endParaRPr>
          </a:p>
        </p:txBody>
      </p:sp>
      <p:sp>
        <p:nvSpPr>
          <p:cNvPr id="4" name="圆角矩形 3"/>
          <p:cNvSpPr/>
          <p:nvPr/>
        </p:nvSpPr>
        <p:spPr>
          <a:xfrm>
            <a:off x="7109784" y="2182929"/>
            <a:ext cx="1944000" cy="144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9550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5"/>
          </p:nvPr>
        </p:nvSpPr>
        <p:spPr/>
        <p:txBody>
          <a:bodyPr/>
          <a:lstStyle/>
          <a:p>
            <a:r>
              <a:rPr lang="en-US" altLang="zh-CN" smtClean="0"/>
              <a:t>/79</a:t>
            </a:r>
            <a:endParaRPr lang="zh-CN" altLang="en-US" dirty="0"/>
          </a:p>
        </p:txBody>
      </p:sp>
      <p:sp>
        <p:nvSpPr>
          <p:cNvPr id="6" name="灯片编号占位符 5"/>
          <p:cNvSpPr>
            <a:spLocks noGrp="1"/>
          </p:cNvSpPr>
          <p:nvPr>
            <p:ph type="sldNum" sz="quarter" idx="7"/>
          </p:nvPr>
        </p:nvSpPr>
        <p:spPr/>
        <p:txBody>
          <a:bodyPr/>
          <a:lstStyle/>
          <a:p>
            <a:fld id="{B6F15528-21DE-4FAA-801E-634DDDAF4B2B}" type="slidenum">
              <a:rPr lang="en-US" altLang="zh-CN" smtClean="0"/>
              <a:pPr/>
              <a:t>27</a:t>
            </a:fld>
            <a:endParaRPr lang="zh-CN" altLang="en-US" dirty="0"/>
          </a:p>
        </p:txBody>
      </p:sp>
      <p:sp>
        <p:nvSpPr>
          <p:cNvPr id="2" name="内容占位符 1"/>
          <p:cNvSpPr>
            <a:spLocks noGrp="1"/>
          </p:cNvSpPr>
          <p:nvPr>
            <p:ph sz="quarter" idx="10"/>
          </p:nvPr>
        </p:nvSpPr>
        <p:spPr>
          <a:xfrm>
            <a:off x="457200" y="857255"/>
            <a:ext cx="5122912" cy="3693319"/>
          </a:xfrm>
        </p:spPr>
        <p:txBody>
          <a:bodyPr/>
          <a:lstStyle/>
          <a:p>
            <a:pPr marL="457200" indent="-457200">
              <a:buFont typeface="+mj-ea"/>
              <a:buAutoNum type="circleNumDbPlain"/>
            </a:pPr>
            <a:r>
              <a:rPr lang="zh-CN" altLang="en-US" dirty="0" smtClean="0"/>
              <a:t>容器</a:t>
            </a:r>
            <a:endParaRPr lang="en-US" altLang="zh-CN" dirty="0" smtClean="0"/>
          </a:p>
          <a:p>
            <a:pPr marL="457200" indent="-457200">
              <a:buFont typeface="+mj-ea"/>
              <a:buAutoNum type="circleNumDbPlain"/>
            </a:pPr>
            <a:r>
              <a:rPr lang="zh-CN" altLang="en-US" dirty="0"/>
              <a:t>提</a:t>
            </a:r>
            <a:r>
              <a:rPr lang="zh-CN" altLang="en-US" dirty="0" smtClean="0"/>
              <a:t>供了对多种技术的支持</a:t>
            </a:r>
            <a:r>
              <a:rPr lang="en-US" altLang="zh-CN" dirty="0" smtClean="0"/>
              <a:t>(JMS, </a:t>
            </a:r>
            <a:r>
              <a:rPr lang="en-US" altLang="zh-CN" dirty="0" err="1" smtClean="0"/>
              <a:t>UnitTest</a:t>
            </a:r>
            <a:r>
              <a:rPr lang="zh-CN" altLang="en-US" dirty="0"/>
              <a:t>等</a:t>
            </a:r>
            <a:r>
              <a:rPr lang="en-US" altLang="zh-CN" dirty="0" smtClean="0"/>
              <a:t>)</a:t>
            </a:r>
          </a:p>
          <a:p>
            <a:pPr marL="457200" indent="-457200">
              <a:buFont typeface="+mj-ea"/>
              <a:buAutoNum type="circleNumDbPlain"/>
            </a:pPr>
            <a:r>
              <a:rPr lang="en-US" altLang="zh-CN" dirty="0" smtClean="0"/>
              <a:t>AOP</a:t>
            </a:r>
            <a:r>
              <a:rPr lang="zh-CN" altLang="en-US" dirty="0" smtClean="0"/>
              <a:t>（事务管理、日志等等）</a:t>
            </a:r>
            <a:endParaRPr lang="en-US" altLang="zh-CN" dirty="0" smtClean="0"/>
          </a:p>
          <a:p>
            <a:pPr marL="457200" indent="-457200">
              <a:buFont typeface="+mj-ea"/>
              <a:buAutoNum type="circleNumDbPlain"/>
            </a:pPr>
            <a:r>
              <a:rPr lang="zh-CN" altLang="en-US" dirty="0"/>
              <a:t>提</a:t>
            </a:r>
            <a:r>
              <a:rPr lang="zh-CN" altLang="en-US" dirty="0" smtClean="0"/>
              <a:t>供了众多方便应用的辅助类</a:t>
            </a:r>
            <a:r>
              <a:rPr lang="en-US" altLang="zh-CN" dirty="0" smtClean="0"/>
              <a:t>(JDBC, Template</a:t>
            </a:r>
            <a:r>
              <a:rPr lang="zh-CN" altLang="en-US" dirty="0" smtClean="0"/>
              <a:t>等</a:t>
            </a:r>
            <a:r>
              <a:rPr lang="en-US" altLang="zh-CN" dirty="0" smtClean="0"/>
              <a:t>)</a:t>
            </a:r>
          </a:p>
          <a:p>
            <a:pPr marL="457200" indent="-457200">
              <a:buFont typeface="+mj-ea"/>
              <a:buAutoNum type="circleNumDbPlain"/>
            </a:pPr>
            <a:r>
              <a:rPr lang="zh-CN" altLang="en-US" dirty="0" smtClean="0"/>
              <a:t>对主流应用框架</a:t>
            </a:r>
            <a:r>
              <a:rPr lang="en-US" altLang="zh-CN" dirty="0" smtClean="0"/>
              <a:t>(</a:t>
            </a:r>
            <a:r>
              <a:rPr lang="en-US" altLang="zh-CN" dirty="0" err="1" smtClean="0"/>
              <a:t>MyBatis</a:t>
            </a:r>
            <a:r>
              <a:rPr lang="zh-CN" altLang="en-US" dirty="0" smtClean="0"/>
              <a:t>等</a:t>
            </a:r>
            <a:r>
              <a:rPr lang="en-US" altLang="zh-CN" dirty="0" smtClean="0"/>
              <a:t>)</a:t>
            </a:r>
            <a:r>
              <a:rPr lang="zh-CN" altLang="en-US" dirty="0" smtClean="0"/>
              <a:t>提供了良好的支持</a:t>
            </a:r>
            <a:endParaRPr lang="zh-CN" altLang="en-US" dirty="0"/>
          </a:p>
        </p:txBody>
      </p:sp>
      <p:sp>
        <p:nvSpPr>
          <p:cNvPr id="19458" name="标题 1"/>
          <p:cNvSpPr>
            <a:spLocks noGrp="1"/>
          </p:cNvSpPr>
          <p:nvPr>
            <p:ph type="title"/>
          </p:nvPr>
        </p:nvSpPr>
        <p:spPr/>
        <p:txBody>
          <a:bodyPr/>
          <a:lstStyle/>
          <a:p>
            <a:r>
              <a:rPr lang="en-US" altLang="zh-CN" dirty="0"/>
              <a:t>2.2.4 Spring</a:t>
            </a:r>
            <a:r>
              <a:rPr lang="zh-CN" altLang="en-US" dirty="0"/>
              <a:t>作</a:t>
            </a:r>
            <a:r>
              <a:rPr lang="zh-CN" altLang="en-US" dirty="0" smtClean="0"/>
              <a:t>用</a:t>
            </a:r>
            <a:endParaRPr lang="zh-CN" altLang="en-US" dirty="0"/>
          </a:p>
        </p:txBody>
      </p:sp>
      <p:pic>
        <p:nvPicPr>
          <p:cNvPr id="7" name="Picture 5" descr="https://docs.spring.io/spring-framework/docs/4.2.x/spring-framework-reference/html/images/spring-overview.png"/>
          <p:cNvPicPr>
            <a:picLocks noChangeAspect="1" noChangeArrowheads="1"/>
          </p:cNvPicPr>
          <p:nvPr/>
        </p:nvPicPr>
        <p:blipFill rotWithShape="1">
          <a:blip r:embed="rId2">
            <a:extLst>
              <a:ext uri="{28A0092B-C50C-407E-A947-70E740481C1C}">
                <a14:useLocalDpi xmlns:a14="http://schemas.microsoft.com/office/drawing/2010/main" val="0"/>
              </a:ext>
            </a:extLst>
          </a:blip>
          <a:srcRect l="1556" t="4071" r="8505" b="7900"/>
          <a:stretch/>
        </p:blipFill>
        <p:spPr bwMode="auto">
          <a:xfrm>
            <a:off x="5666187" y="987574"/>
            <a:ext cx="3237100"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47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5"/>
          </p:nvPr>
        </p:nvSpPr>
        <p:spPr/>
        <p:txBody>
          <a:bodyPr/>
          <a:lstStyle/>
          <a:p>
            <a:r>
              <a:rPr lang="en-US" altLang="zh-CN" smtClean="0"/>
              <a:t>/79</a:t>
            </a:r>
            <a:endParaRPr lang="zh-CN" altLang="en-US" dirty="0"/>
          </a:p>
        </p:txBody>
      </p:sp>
      <p:sp>
        <p:nvSpPr>
          <p:cNvPr id="3" name="灯片编号占位符 2"/>
          <p:cNvSpPr>
            <a:spLocks noGrp="1"/>
          </p:cNvSpPr>
          <p:nvPr>
            <p:ph type="sldNum" sz="quarter" idx="7"/>
          </p:nvPr>
        </p:nvSpPr>
        <p:spPr/>
        <p:txBody>
          <a:bodyPr/>
          <a:lstStyle/>
          <a:p>
            <a:fld id="{B6F15528-21DE-4FAA-801E-634DDDAF4B2B}" type="slidenum">
              <a:rPr lang="en-US" altLang="zh-CN" smtClean="0"/>
              <a:pPr/>
              <a:t>28</a:t>
            </a:fld>
            <a:endParaRPr lang="zh-CN" altLang="en-US" dirty="0"/>
          </a:p>
        </p:txBody>
      </p:sp>
      <p:sp>
        <p:nvSpPr>
          <p:cNvPr id="8" name="内容占位符 7"/>
          <p:cNvSpPr>
            <a:spLocks noGrp="1"/>
          </p:cNvSpPr>
          <p:nvPr>
            <p:ph sz="quarter" idx="10"/>
          </p:nvPr>
        </p:nvSpPr>
        <p:spPr>
          <a:xfrm>
            <a:off x="457200" y="857255"/>
            <a:ext cx="8229600" cy="2769989"/>
          </a:xfrm>
        </p:spPr>
        <p:txBody>
          <a:bodyPr/>
          <a:lstStyle/>
          <a:p>
            <a:pPr marL="457200" indent="-457200">
              <a:buFont typeface="+mj-ea"/>
              <a:buAutoNum type="circleNumDbPlain"/>
            </a:pPr>
            <a:r>
              <a:rPr lang="zh-CN" altLang="en-US" dirty="0" smtClean="0"/>
              <a:t>构建企业应用（</a:t>
            </a:r>
            <a:r>
              <a:rPr lang="en-US" altLang="zh-CN" dirty="0" err="1" smtClean="0"/>
              <a:t>SpringMVC</a:t>
            </a:r>
            <a:r>
              <a:rPr lang="en-US" altLang="zh-CN" dirty="0" smtClean="0"/>
              <a:t> + Spring + Hibernate/</a:t>
            </a:r>
            <a:r>
              <a:rPr lang="en-US" altLang="zh-CN" dirty="0" err="1" smtClean="0">
                <a:hlinkClick r:id="rId2"/>
              </a:rPr>
              <a:t>ibatis</a:t>
            </a:r>
            <a:r>
              <a:rPr lang="zh-CN" altLang="en-US" dirty="0" smtClean="0"/>
              <a:t>）</a:t>
            </a:r>
            <a:endParaRPr lang="en-US" altLang="zh-CN" dirty="0" smtClean="0"/>
          </a:p>
          <a:p>
            <a:pPr marL="457200" indent="-457200">
              <a:buFont typeface="+mj-ea"/>
              <a:buAutoNum type="circleNumDbPlain"/>
            </a:pPr>
            <a:r>
              <a:rPr lang="zh-CN" altLang="en-US" dirty="0"/>
              <a:t>单</a:t>
            </a:r>
            <a:r>
              <a:rPr lang="zh-CN" altLang="en-US" dirty="0" smtClean="0"/>
              <a:t>独使用</a:t>
            </a:r>
            <a:r>
              <a:rPr lang="en-US" altLang="zh-CN" dirty="0" smtClean="0"/>
              <a:t>Bean</a:t>
            </a:r>
            <a:r>
              <a:rPr lang="zh-CN" altLang="en-US" dirty="0" smtClean="0"/>
              <a:t>容器（</a:t>
            </a:r>
            <a:r>
              <a:rPr lang="en-US" altLang="zh-CN" dirty="0" smtClean="0"/>
              <a:t>Bean</a:t>
            </a:r>
            <a:r>
              <a:rPr lang="zh-CN" altLang="en-US" dirty="0" smtClean="0"/>
              <a:t>管理）</a:t>
            </a:r>
            <a:endParaRPr lang="en-US" altLang="zh-CN" dirty="0" smtClean="0"/>
          </a:p>
          <a:p>
            <a:pPr marL="457200" indent="-457200">
              <a:buFont typeface="+mj-ea"/>
              <a:buAutoNum type="circleNumDbPlain"/>
            </a:pPr>
            <a:r>
              <a:rPr lang="zh-CN" altLang="en-US" dirty="0"/>
              <a:t>单</a:t>
            </a:r>
            <a:r>
              <a:rPr lang="zh-CN" altLang="en-US" dirty="0" smtClean="0"/>
              <a:t>独使用</a:t>
            </a:r>
            <a:r>
              <a:rPr lang="en-US" altLang="zh-CN" dirty="0" smtClean="0"/>
              <a:t>AOP</a:t>
            </a:r>
            <a:r>
              <a:rPr lang="zh-CN" altLang="en-US" dirty="0" smtClean="0"/>
              <a:t>进行切面处理</a:t>
            </a:r>
            <a:endParaRPr lang="en-US" altLang="zh-CN" dirty="0" smtClean="0"/>
          </a:p>
          <a:p>
            <a:pPr marL="457200" indent="-457200">
              <a:buFont typeface="+mj-ea"/>
              <a:buAutoNum type="circleNumDbPlain"/>
            </a:pPr>
            <a:r>
              <a:rPr lang="zh-CN" altLang="en-US" dirty="0"/>
              <a:t>其</a:t>
            </a:r>
            <a:r>
              <a:rPr lang="zh-CN" altLang="en-US" dirty="0" smtClean="0"/>
              <a:t>他的</a:t>
            </a:r>
            <a:r>
              <a:rPr lang="en-US" altLang="zh-CN" dirty="0" smtClean="0"/>
              <a:t>Spring</a:t>
            </a:r>
            <a:r>
              <a:rPr lang="zh-CN" altLang="en-US" dirty="0" smtClean="0"/>
              <a:t>功能，如：对消息的支持等等</a:t>
            </a:r>
            <a:endParaRPr lang="en-US" altLang="zh-CN" dirty="0" smtClean="0"/>
          </a:p>
          <a:p>
            <a:pPr marL="457200" indent="-457200">
              <a:buFont typeface="+mj-ea"/>
              <a:buAutoNum type="circleNumDbPlain"/>
            </a:pPr>
            <a:r>
              <a:rPr lang="zh-CN" altLang="en-US" dirty="0" smtClean="0"/>
              <a:t>在互联网中的应用</a:t>
            </a:r>
            <a:endParaRPr lang="en-US" altLang="zh-CN" dirty="0" smtClean="0"/>
          </a:p>
          <a:p>
            <a:pPr marL="457200" indent="-457200">
              <a:buFont typeface="+mj-ea"/>
              <a:buAutoNum type="circleNumDbPlain"/>
            </a:pPr>
            <a:r>
              <a:rPr lang="en-US" altLang="zh-CN" dirty="0"/>
              <a:t>……</a:t>
            </a:r>
            <a:endParaRPr lang="zh-CN" altLang="en-US" dirty="0"/>
          </a:p>
        </p:txBody>
      </p:sp>
      <p:sp>
        <p:nvSpPr>
          <p:cNvPr id="7" name="标题 6"/>
          <p:cNvSpPr>
            <a:spLocks noGrp="1"/>
          </p:cNvSpPr>
          <p:nvPr>
            <p:ph type="title"/>
          </p:nvPr>
        </p:nvSpPr>
        <p:spPr/>
        <p:txBody>
          <a:bodyPr/>
          <a:lstStyle/>
          <a:p>
            <a:r>
              <a:rPr lang="en-US" altLang="zh-CN" dirty="0"/>
              <a:t>2.2.5 </a:t>
            </a:r>
            <a:r>
              <a:rPr lang="zh-CN" altLang="en-US" dirty="0"/>
              <a:t>适用范围</a:t>
            </a:r>
          </a:p>
        </p:txBody>
      </p:sp>
    </p:spTree>
    <p:extLst>
      <p:ext uri="{BB962C8B-B14F-4D97-AF65-F5344CB8AC3E}">
        <p14:creationId xmlns:p14="http://schemas.microsoft.com/office/powerpoint/2010/main" val="99597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5"/>
          </p:nvPr>
        </p:nvSpPr>
        <p:spPr/>
        <p:txBody>
          <a:bodyPr/>
          <a:lstStyle/>
          <a:p>
            <a:r>
              <a:rPr lang="en-US" altLang="zh-CN" smtClean="0"/>
              <a:t>/79</a:t>
            </a:r>
            <a:endParaRPr lang="zh-CN" altLang="en-US" dirty="0"/>
          </a:p>
        </p:txBody>
      </p:sp>
      <p:sp>
        <p:nvSpPr>
          <p:cNvPr id="3" name="灯片编号占位符 2"/>
          <p:cNvSpPr>
            <a:spLocks noGrp="1"/>
          </p:cNvSpPr>
          <p:nvPr>
            <p:ph type="sldNum" sz="quarter" idx="7"/>
          </p:nvPr>
        </p:nvSpPr>
        <p:spPr/>
        <p:txBody>
          <a:bodyPr/>
          <a:lstStyle/>
          <a:p>
            <a:fld id="{B6F15528-21DE-4FAA-801E-634DDDAF4B2B}" type="slidenum">
              <a:rPr lang="en-US" altLang="zh-CN" smtClean="0"/>
              <a:pPr/>
              <a:t>29</a:t>
            </a:fld>
            <a:endParaRPr lang="zh-CN" altLang="en-US" dirty="0"/>
          </a:p>
        </p:txBody>
      </p:sp>
      <p:sp>
        <p:nvSpPr>
          <p:cNvPr id="8" name="内容占位符 7"/>
          <p:cNvSpPr>
            <a:spLocks noGrp="1"/>
          </p:cNvSpPr>
          <p:nvPr>
            <p:ph sz="quarter" idx="10"/>
          </p:nvPr>
        </p:nvSpPr>
        <p:spPr>
          <a:xfrm>
            <a:off x="457200" y="857255"/>
            <a:ext cx="8229600" cy="2308324"/>
          </a:xfrm>
        </p:spPr>
        <p:txBody>
          <a:bodyPr/>
          <a:lstStyle/>
          <a:p>
            <a:pPr marL="457200" indent="-457200">
              <a:buFont typeface="+mj-ea"/>
              <a:buAutoNum type="circleNumDbPlain"/>
            </a:pPr>
            <a:r>
              <a:rPr lang="en-US" altLang="zh-CN" dirty="0" smtClean="0"/>
              <a:t>Spring</a:t>
            </a:r>
            <a:r>
              <a:rPr lang="zh-CN" altLang="en-US" dirty="0"/>
              <a:t>是什么</a:t>
            </a:r>
          </a:p>
          <a:p>
            <a:pPr marL="457200" indent="-457200">
              <a:buFont typeface="+mj-ea"/>
              <a:buAutoNum type="circleNumDbPlain"/>
            </a:pPr>
            <a:r>
              <a:rPr lang="zh-CN" altLang="en-US" dirty="0" smtClean="0"/>
              <a:t>为</a:t>
            </a:r>
            <a:r>
              <a:rPr lang="zh-CN" altLang="en-US" dirty="0"/>
              <a:t>什么是</a:t>
            </a:r>
            <a:r>
              <a:rPr lang="en-US" altLang="zh-CN" dirty="0"/>
              <a:t>Spring</a:t>
            </a:r>
          </a:p>
          <a:p>
            <a:pPr marL="457200" indent="-457200">
              <a:buFont typeface="+mj-ea"/>
              <a:buAutoNum type="circleNumDbPlain"/>
            </a:pPr>
            <a:r>
              <a:rPr lang="en-US" altLang="zh-CN" dirty="0" smtClean="0"/>
              <a:t>Spring </a:t>
            </a:r>
            <a:r>
              <a:rPr lang="en-US" altLang="zh-CN" dirty="0"/>
              <a:t>Framework Runtime</a:t>
            </a:r>
          </a:p>
          <a:p>
            <a:pPr marL="457200" indent="-457200">
              <a:buFont typeface="+mj-ea"/>
              <a:buAutoNum type="circleNumDbPlain"/>
            </a:pPr>
            <a:r>
              <a:rPr lang="en-US" altLang="zh-CN" dirty="0" smtClean="0"/>
              <a:t>Spring</a:t>
            </a:r>
            <a:r>
              <a:rPr lang="zh-CN" altLang="en-US" dirty="0"/>
              <a:t>作用</a:t>
            </a:r>
          </a:p>
          <a:p>
            <a:pPr marL="457200" indent="-457200">
              <a:buFont typeface="+mj-ea"/>
              <a:buAutoNum type="circleNumDbPlain"/>
            </a:pPr>
            <a:r>
              <a:rPr lang="zh-CN" altLang="en-US" dirty="0" smtClean="0"/>
              <a:t>适</a:t>
            </a:r>
            <a:r>
              <a:rPr lang="zh-CN" altLang="en-US" dirty="0"/>
              <a:t>用范</a:t>
            </a:r>
            <a:r>
              <a:rPr lang="zh-CN" altLang="en-US" dirty="0" smtClean="0"/>
              <a:t>围</a:t>
            </a:r>
            <a:endParaRPr lang="zh-CN" altLang="en-US" dirty="0"/>
          </a:p>
        </p:txBody>
      </p:sp>
      <p:sp>
        <p:nvSpPr>
          <p:cNvPr id="7" name="标题 6"/>
          <p:cNvSpPr>
            <a:spLocks noGrp="1"/>
          </p:cNvSpPr>
          <p:nvPr>
            <p:ph type="title"/>
          </p:nvPr>
        </p:nvSpPr>
        <p:spPr/>
        <p:txBody>
          <a:bodyPr/>
          <a:lstStyle/>
          <a:p>
            <a:r>
              <a:rPr lang="zh-CN" altLang="en-US" dirty="0" smtClean="0"/>
              <a:t>小结：</a:t>
            </a:r>
            <a:r>
              <a:rPr lang="en-US" altLang="zh-CN" dirty="0"/>
              <a:t>Spring</a:t>
            </a:r>
            <a:r>
              <a:rPr lang="zh-CN" altLang="en-US" dirty="0"/>
              <a:t>概</a:t>
            </a:r>
            <a:r>
              <a:rPr lang="zh-CN" altLang="en-US" dirty="0" smtClean="0"/>
              <a:t>述</a:t>
            </a:r>
            <a:endParaRPr lang="zh-CN" altLang="en-US" dirty="0"/>
          </a:p>
        </p:txBody>
      </p:sp>
      <p:pic>
        <p:nvPicPr>
          <p:cNvPr id="6" name="Picture 5" descr="https://docs.spring.io/spring-framework/docs/4.2.x/spring-framework-reference/html/images/spring-overview.png"/>
          <p:cNvPicPr>
            <a:picLocks noChangeAspect="1" noChangeArrowheads="1"/>
          </p:cNvPicPr>
          <p:nvPr/>
        </p:nvPicPr>
        <p:blipFill rotWithShape="1">
          <a:blip r:embed="rId2">
            <a:extLst>
              <a:ext uri="{28A0092B-C50C-407E-A947-70E740481C1C}">
                <a14:useLocalDpi xmlns:a14="http://schemas.microsoft.com/office/drawing/2010/main" val="0"/>
              </a:ext>
            </a:extLst>
          </a:blip>
          <a:srcRect l="1556" t="4071" r="8505" b="7900"/>
          <a:stretch/>
        </p:blipFill>
        <p:spPr bwMode="auto">
          <a:xfrm>
            <a:off x="5666187" y="987574"/>
            <a:ext cx="3237100"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55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6"/>
          <p:cNvSpPr>
            <a:spLocks noGrp="1"/>
          </p:cNvSpPr>
          <p:nvPr>
            <p:ph type="ftr" sz="quarter" idx="5"/>
          </p:nvPr>
        </p:nvSpPr>
        <p:spPr/>
        <p:txBody>
          <a:bodyPr/>
          <a:lstStyle/>
          <a:p>
            <a:r>
              <a:rPr lang="en-US" altLang="zh-CN" smtClean="0"/>
              <a:t>/79</a:t>
            </a:r>
            <a:endParaRPr lang="zh-CN" altLang="en-US" dirty="0"/>
          </a:p>
        </p:txBody>
      </p:sp>
      <p:sp>
        <p:nvSpPr>
          <p:cNvPr id="8" name="灯片编号占位符 7"/>
          <p:cNvSpPr>
            <a:spLocks noGrp="1"/>
          </p:cNvSpPr>
          <p:nvPr>
            <p:ph type="sldNum" sz="quarter" idx="7"/>
          </p:nvPr>
        </p:nvSpPr>
        <p:spPr/>
        <p:txBody>
          <a:bodyPr/>
          <a:lstStyle/>
          <a:p>
            <a:fld id="{B6F15528-21DE-4FAA-801E-634DDDAF4B2B}" type="slidenum">
              <a:rPr lang="en-US" altLang="zh-CN" smtClean="0"/>
              <a:pPr/>
              <a:t>3</a:t>
            </a:fld>
            <a:endParaRPr lang="zh-CN" altLang="en-US" dirty="0"/>
          </a:p>
        </p:txBody>
      </p:sp>
      <p:sp>
        <p:nvSpPr>
          <p:cNvPr id="3" name="内容占位符 2"/>
          <p:cNvSpPr>
            <a:spLocks noGrp="1"/>
          </p:cNvSpPr>
          <p:nvPr>
            <p:ph sz="quarter" idx="10"/>
          </p:nvPr>
        </p:nvSpPr>
        <p:spPr>
          <a:xfrm>
            <a:off x="457200" y="857255"/>
            <a:ext cx="8229600" cy="403252"/>
          </a:xfrm>
        </p:spPr>
        <p:txBody>
          <a:bodyPr/>
          <a:lstStyle/>
          <a:p>
            <a:r>
              <a:rPr lang="zh-CN" altLang="en-US" dirty="0" smtClean="0"/>
              <a:t>根据你的知识或经验，能否读懂下面的代码？</a:t>
            </a:r>
            <a:endParaRPr lang="zh-CN" altLang="en-US" dirty="0"/>
          </a:p>
        </p:txBody>
      </p:sp>
      <p:sp>
        <p:nvSpPr>
          <p:cNvPr id="2" name="标题 1"/>
          <p:cNvSpPr>
            <a:spLocks noGrp="1"/>
          </p:cNvSpPr>
          <p:nvPr>
            <p:ph type="title"/>
          </p:nvPr>
        </p:nvSpPr>
        <p:spPr/>
        <p:txBody>
          <a:bodyPr/>
          <a:lstStyle/>
          <a:p>
            <a:r>
              <a:rPr lang="zh-CN" altLang="en-US" dirty="0" smtClean="0"/>
              <a:t>导学新课</a:t>
            </a:r>
            <a:endParaRPr lang="zh-CN" alt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35646"/>
            <a:ext cx="7010400"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5890" name="Picture 2">
            <a:hlinkClick r:id="rId3"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0900" y="4371950"/>
            <a:ext cx="2362200" cy="3714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593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65890"/>
                                        </p:tgtEl>
                                        <p:attrNameLst>
                                          <p:attrName>style.visibility</p:attrName>
                                        </p:attrNameLst>
                                      </p:cBhvr>
                                      <p:to>
                                        <p:strVal val="visible"/>
                                      </p:to>
                                    </p:set>
                                    <p:animEffect transition="in" filter="fade">
                                      <p:cBhvr>
                                        <p:cTn id="12" dur="1000"/>
                                        <p:tgtEl>
                                          <p:spTgt spid="165890"/>
                                        </p:tgtEl>
                                      </p:cBhvr>
                                    </p:animEffect>
                                    <p:anim calcmode="lin" valueType="num">
                                      <p:cBhvr>
                                        <p:cTn id="13" dur="1000" fill="hold"/>
                                        <p:tgtEl>
                                          <p:spTgt spid="165890"/>
                                        </p:tgtEl>
                                        <p:attrNameLst>
                                          <p:attrName>ppt_x</p:attrName>
                                        </p:attrNameLst>
                                      </p:cBhvr>
                                      <p:tavLst>
                                        <p:tav tm="0">
                                          <p:val>
                                            <p:strVal val="#ppt_x"/>
                                          </p:val>
                                        </p:tav>
                                        <p:tav tm="100000">
                                          <p:val>
                                            <p:strVal val="#ppt_x"/>
                                          </p:val>
                                        </p:tav>
                                      </p:tavLst>
                                    </p:anim>
                                    <p:anim calcmode="lin" valueType="num">
                                      <p:cBhvr>
                                        <p:cTn id="14" dur="1000" fill="hold"/>
                                        <p:tgtEl>
                                          <p:spTgt spid="1658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对角圆角矩形 7"/>
          <p:cNvSpPr/>
          <p:nvPr/>
        </p:nvSpPr>
        <p:spPr>
          <a:xfrm>
            <a:off x="1447800" y="2211710"/>
            <a:ext cx="4140000" cy="649287"/>
          </a:xfrm>
          <a:prstGeom prst="round2DiagRect">
            <a:avLst>
              <a:gd name="adj1" fmla="val 20943"/>
              <a:gd name="adj2" fmla="val 0"/>
            </a:avLst>
          </a:prstGeom>
          <a:ln/>
          <a:scene3d>
            <a:camera prst="orthographicFront">
              <a:rot lat="0" lon="0" rev="0"/>
            </a:camera>
            <a:lightRig rig="threePt" dir="t">
              <a:rot lat="0" lon="0" rev="1200000"/>
            </a:lightRig>
          </a:scene3d>
          <a:sp3d>
            <a:bevelT w="63500" h="25400" prst="softRound"/>
            <a:bevelB w="139700" h="139700" prst="divot"/>
          </a:sp3d>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zh-CN" altLang="en-US"/>
          </a:p>
        </p:txBody>
      </p:sp>
      <p:sp>
        <p:nvSpPr>
          <p:cNvPr id="7" name="内容占位符 6"/>
          <p:cNvSpPr>
            <a:spLocks noGrp="1"/>
          </p:cNvSpPr>
          <p:nvPr>
            <p:ph sz="quarter" idx="12"/>
          </p:nvPr>
        </p:nvSpPr>
        <p:spPr>
          <a:xfrm>
            <a:off x="1676400" y="914404"/>
            <a:ext cx="6934200" cy="3877985"/>
          </a:xfrm>
        </p:spPr>
        <p:txBody>
          <a:bodyPr/>
          <a:lstStyle/>
          <a:p>
            <a:r>
              <a:rPr lang="en-US" altLang="zh-CN" dirty="0"/>
              <a:t>2.1 </a:t>
            </a:r>
            <a:r>
              <a:rPr lang="zh-CN" altLang="en-US" dirty="0"/>
              <a:t>软件框架</a:t>
            </a:r>
            <a:endParaRPr lang="en-US" altLang="zh-CN" dirty="0"/>
          </a:p>
          <a:p>
            <a:r>
              <a:rPr lang="en-US" altLang="zh-CN" dirty="0"/>
              <a:t>2.2 Spring</a:t>
            </a:r>
            <a:r>
              <a:rPr lang="zh-CN" altLang="en-US" dirty="0"/>
              <a:t>概述</a:t>
            </a:r>
          </a:p>
          <a:p>
            <a:r>
              <a:rPr lang="en-US" altLang="zh-CN" dirty="0"/>
              <a:t>2.3 Maven</a:t>
            </a:r>
          </a:p>
          <a:p>
            <a:r>
              <a:rPr lang="en-US" altLang="zh-CN" dirty="0"/>
              <a:t>2.4 </a:t>
            </a:r>
            <a:r>
              <a:rPr lang="en-US" altLang="zh-CN" dirty="0" err="1"/>
              <a:t>IoC</a:t>
            </a:r>
            <a:r>
              <a:rPr lang="en-US" altLang="zh-CN" dirty="0"/>
              <a:t> (</a:t>
            </a:r>
            <a:r>
              <a:rPr lang="zh-CN" altLang="en-US" dirty="0"/>
              <a:t>配置、注解</a:t>
            </a:r>
            <a:r>
              <a:rPr lang="en-US" altLang="zh-CN" dirty="0"/>
              <a:t>)</a:t>
            </a:r>
          </a:p>
          <a:p>
            <a:r>
              <a:rPr lang="en-US" altLang="zh-CN" dirty="0"/>
              <a:t>2.5 AOP (</a:t>
            </a:r>
            <a:r>
              <a:rPr lang="zh-CN" altLang="en-US" dirty="0"/>
              <a:t>配置、注解</a:t>
            </a:r>
            <a:r>
              <a:rPr lang="en-US" altLang="zh-CN" dirty="0"/>
              <a:t>)</a:t>
            </a:r>
          </a:p>
          <a:p>
            <a:endParaRPr lang="en-US" altLang="zh-CN" dirty="0"/>
          </a:p>
        </p:txBody>
      </p:sp>
      <p:sp>
        <p:nvSpPr>
          <p:cNvPr id="2" name="页脚占位符 1"/>
          <p:cNvSpPr>
            <a:spLocks noGrp="1"/>
          </p:cNvSpPr>
          <p:nvPr>
            <p:ph type="ftr" sz="quarter" idx="4294967295"/>
          </p:nvPr>
        </p:nvSpPr>
        <p:spPr>
          <a:xfrm>
            <a:off x="8199438" y="4935538"/>
            <a:ext cx="944562" cy="215900"/>
          </a:xfrm>
        </p:spPr>
        <p:txBody>
          <a:bodyPr/>
          <a:lstStyle/>
          <a:p>
            <a:r>
              <a:rPr lang="en-US" altLang="zh-CN" smtClean="0"/>
              <a:t>/79</a:t>
            </a:r>
            <a:endParaRPr lang="zh-CN" altLang="en-US" dirty="0"/>
          </a:p>
        </p:txBody>
      </p:sp>
      <p:sp>
        <p:nvSpPr>
          <p:cNvPr id="3" name="灯片编号占位符 2"/>
          <p:cNvSpPr>
            <a:spLocks noGrp="1"/>
          </p:cNvSpPr>
          <p:nvPr>
            <p:ph type="sldNum" sz="quarter" idx="4294967295"/>
          </p:nvPr>
        </p:nvSpPr>
        <p:spPr>
          <a:xfrm>
            <a:off x="8559800" y="4935538"/>
            <a:ext cx="584200" cy="215900"/>
          </a:xfrm>
        </p:spPr>
        <p:txBody>
          <a:bodyPr/>
          <a:lstStyle/>
          <a:p>
            <a:fld id="{B6F15528-21DE-4FAA-801E-634DDDAF4B2B}" type="slidenum">
              <a:rPr lang="en-US" altLang="zh-CN" smtClean="0"/>
              <a:pPr/>
              <a:t>30</a:t>
            </a:fld>
            <a:endParaRPr lang="zh-CN" altLang="en-US" dirty="0"/>
          </a:p>
        </p:txBody>
      </p:sp>
      <p:sp>
        <p:nvSpPr>
          <p:cNvPr id="4" name="单圆角矩形 3"/>
          <p:cNvSpPr/>
          <p:nvPr/>
        </p:nvSpPr>
        <p:spPr>
          <a:xfrm>
            <a:off x="5868144" y="1851670"/>
            <a:ext cx="3024336" cy="1296000"/>
          </a:xfrm>
          <a:prstGeom prst="snipRound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US" altLang="zh-CN" dirty="0" smtClean="0">
                <a:solidFill>
                  <a:schemeClr val="tx1"/>
                </a:solidFill>
              </a:rPr>
              <a:t>2.3.1 Maven</a:t>
            </a:r>
            <a:r>
              <a:rPr lang="zh-CN" altLang="en-US" dirty="0">
                <a:solidFill>
                  <a:schemeClr val="tx1"/>
                </a:solidFill>
              </a:rPr>
              <a:t>简介</a:t>
            </a:r>
          </a:p>
          <a:p>
            <a:r>
              <a:rPr lang="en-US" altLang="zh-CN" dirty="0" smtClean="0">
                <a:solidFill>
                  <a:schemeClr val="tx1"/>
                </a:solidFill>
              </a:rPr>
              <a:t>2.3.2 Maven</a:t>
            </a:r>
            <a:r>
              <a:rPr lang="zh-CN" altLang="en-US" dirty="0">
                <a:solidFill>
                  <a:schemeClr val="tx1"/>
                </a:solidFill>
              </a:rPr>
              <a:t>的</a:t>
            </a:r>
            <a:r>
              <a:rPr lang="en-US" altLang="zh-CN" dirty="0" smtClean="0">
                <a:solidFill>
                  <a:schemeClr val="tx1"/>
                </a:solidFill>
              </a:rPr>
              <a:t>pom.xml</a:t>
            </a:r>
          </a:p>
          <a:p>
            <a:r>
              <a:rPr lang="en-US" altLang="zh-CN" dirty="0" smtClean="0">
                <a:solidFill>
                  <a:schemeClr val="tx1"/>
                </a:solidFill>
              </a:rPr>
              <a:t>2.3.3 </a:t>
            </a:r>
            <a:r>
              <a:rPr lang="zh-CN" altLang="en-US" dirty="0" smtClean="0">
                <a:solidFill>
                  <a:schemeClr val="tx1"/>
                </a:solidFill>
              </a:rPr>
              <a:t>第</a:t>
            </a:r>
            <a:r>
              <a:rPr lang="en-US" altLang="zh-CN" dirty="0" smtClean="0">
                <a:solidFill>
                  <a:schemeClr val="tx1"/>
                </a:solidFill>
              </a:rPr>
              <a:t>1</a:t>
            </a:r>
            <a:r>
              <a:rPr lang="zh-CN" altLang="en-US" dirty="0" smtClean="0">
                <a:solidFill>
                  <a:schemeClr val="tx1"/>
                </a:solidFill>
              </a:rPr>
              <a:t>个</a:t>
            </a:r>
            <a:r>
              <a:rPr lang="en-US" altLang="zh-CN" dirty="0" smtClean="0">
                <a:solidFill>
                  <a:schemeClr val="tx1"/>
                </a:solidFill>
              </a:rPr>
              <a:t>Spring</a:t>
            </a:r>
            <a:r>
              <a:rPr lang="zh-CN" altLang="en-US" dirty="0" smtClean="0">
                <a:solidFill>
                  <a:schemeClr val="tx1"/>
                </a:solidFill>
              </a:rPr>
              <a:t>项目</a:t>
            </a:r>
            <a:endParaRPr lang="en-US" altLang="zh-CN" dirty="0">
              <a:solidFill>
                <a:schemeClr val="tx1"/>
              </a:solidFill>
            </a:endParaRPr>
          </a:p>
        </p:txBody>
      </p:sp>
    </p:spTree>
    <p:extLst>
      <p:ext uri="{BB962C8B-B14F-4D97-AF65-F5344CB8AC3E}">
        <p14:creationId xmlns:p14="http://schemas.microsoft.com/office/powerpoint/2010/main" val="200450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5"/>
          <p:cNvSpPr>
            <a:spLocks noGrp="1"/>
          </p:cNvSpPr>
          <p:nvPr>
            <p:ph type="ftr" sz="quarter" idx="5"/>
          </p:nvPr>
        </p:nvSpPr>
        <p:spPr/>
        <p:txBody>
          <a:bodyPr/>
          <a:lstStyle/>
          <a:p>
            <a:r>
              <a:rPr lang="en-US" altLang="zh-CN" smtClean="0"/>
              <a:t>/79</a:t>
            </a:r>
            <a:endParaRPr lang="zh-CN" altLang="en-US" dirty="0"/>
          </a:p>
        </p:txBody>
      </p:sp>
      <p:sp>
        <p:nvSpPr>
          <p:cNvPr id="7" name="灯片编号占位符 6"/>
          <p:cNvSpPr>
            <a:spLocks noGrp="1"/>
          </p:cNvSpPr>
          <p:nvPr>
            <p:ph type="sldNum" sz="quarter" idx="7"/>
          </p:nvPr>
        </p:nvSpPr>
        <p:spPr/>
        <p:txBody>
          <a:bodyPr/>
          <a:lstStyle/>
          <a:p>
            <a:fld id="{B6F15528-21DE-4FAA-801E-634DDDAF4B2B}" type="slidenum">
              <a:rPr lang="en-US" altLang="zh-CN" smtClean="0"/>
              <a:pPr/>
              <a:t>31</a:t>
            </a:fld>
            <a:endParaRPr lang="zh-CN" altLang="en-US" dirty="0"/>
          </a:p>
        </p:txBody>
      </p:sp>
      <p:sp>
        <p:nvSpPr>
          <p:cNvPr id="4" name="内容占位符 3"/>
          <p:cNvSpPr>
            <a:spLocks noGrp="1"/>
          </p:cNvSpPr>
          <p:nvPr>
            <p:ph sz="quarter" idx="10"/>
          </p:nvPr>
        </p:nvSpPr>
        <p:spPr>
          <a:xfrm>
            <a:off x="457200" y="857255"/>
            <a:ext cx="8229600" cy="2308324"/>
          </a:xfrm>
        </p:spPr>
        <p:txBody>
          <a:bodyPr/>
          <a:lstStyle/>
          <a:p>
            <a:r>
              <a:rPr lang="en-US" altLang="zh-CN" dirty="0" smtClean="0"/>
              <a:t>POM (Project Object Model)</a:t>
            </a:r>
          </a:p>
          <a:p>
            <a:endParaRPr lang="en-US" altLang="zh-CN" dirty="0"/>
          </a:p>
          <a:p>
            <a:r>
              <a:rPr lang="en-US" altLang="zh-CN" dirty="0" smtClean="0"/>
              <a:t>Dependency Management</a:t>
            </a:r>
          </a:p>
          <a:p>
            <a:endParaRPr lang="en-US" altLang="zh-CN" dirty="0"/>
          </a:p>
          <a:p>
            <a:r>
              <a:rPr lang="en-US" altLang="zh-CN" dirty="0" smtClean="0"/>
              <a:t>Coordinates </a:t>
            </a:r>
            <a:endParaRPr lang="zh-CN" altLang="en-US" dirty="0"/>
          </a:p>
        </p:txBody>
      </p:sp>
      <p:sp>
        <p:nvSpPr>
          <p:cNvPr id="3" name="标题 2"/>
          <p:cNvSpPr>
            <a:spLocks noGrp="1"/>
          </p:cNvSpPr>
          <p:nvPr>
            <p:ph type="title"/>
          </p:nvPr>
        </p:nvSpPr>
        <p:spPr/>
        <p:txBody>
          <a:bodyPr/>
          <a:lstStyle/>
          <a:p>
            <a:r>
              <a:rPr lang="de-DE" altLang="zh-CN" dirty="0"/>
              <a:t>2.3.1 Maven</a:t>
            </a:r>
            <a:r>
              <a:rPr lang="zh-CN" altLang="en-US" dirty="0"/>
              <a:t>简介</a:t>
            </a:r>
          </a:p>
        </p:txBody>
      </p:sp>
    </p:spTree>
    <p:extLst>
      <p:ext uri="{BB962C8B-B14F-4D97-AF65-F5344CB8AC3E}">
        <p14:creationId xmlns:p14="http://schemas.microsoft.com/office/powerpoint/2010/main" val="214062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5"/>
          </p:nvPr>
        </p:nvSpPr>
        <p:spPr/>
        <p:txBody>
          <a:bodyPr/>
          <a:lstStyle/>
          <a:p>
            <a:r>
              <a:rPr lang="en-US" altLang="zh-CN" smtClean="0"/>
              <a:t>/79</a:t>
            </a:r>
            <a:endParaRPr lang="zh-CN" altLang="en-US" dirty="0"/>
          </a:p>
        </p:txBody>
      </p:sp>
      <p:sp>
        <p:nvSpPr>
          <p:cNvPr id="6" name="灯片编号占位符 5"/>
          <p:cNvSpPr>
            <a:spLocks noGrp="1"/>
          </p:cNvSpPr>
          <p:nvPr>
            <p:ph type="sldNum" sz="quarter" idx="7"/>
          </p:nvPr>
        </p:nvSpPr>
        <p:spPr/>
        <p:txBody>
          <a:bodyPr/>
          <a:lstStyle/>
          <a:p>
            <a:fld id="{B6F15528-21DE-4FAA-801E-634DDDAF4B2B}" type="slidenum">
              <a:rPr lang="en-US" altLang="zh-CN" smtClean="0"/>
              <a:pPr/>
              <a:t>32</a:t>
            </a:fld>
            <a:endParaRPr lang="zh-CN" altLang="en-US" dirty="0"/>
          </a:p>
        </p:txBody>
      </p:sp>
      <p:sp>
        <p:nvSpPr>
          <p:cNvPr id="2" name="内容占位符 1"/>
          <p:cNvSpPr>
            <a:spLocks noGrp="1"/>
          </p:cNvSpPr>
          <p:nvPr>
            <p:ph sz="quarter" idx="10"/>
          </p:nvPr>
        </p:nvSpPr>
        <p:spPr>
          <a:xfrm>
            <a:off x="457200" y="857255"/>
            <a:ext cx="8229600" cy="3231654"/>
          </a:xfrm>
        </p:spPr>
        <p:txBody>
          <a:bodyPr/>
          <a:lstStyle/>
          <a:p>
            <a:r>
              <a:rPr lang="en-US" altLang="zh-CN" dirty="0">
                <a:cs typeface="Times New Roman" pitchFamily="18" charset="0"/>
                <a:hlinkClick r:id="rId2"/>
              </a:rPr>
              <a:t>Apache Maven</a:t>
            </a:r>
            <a:r>
              <a:rPr lang="zh-CN" altLang="zh-CN" dirty="0">
                <a:cs typeface="Times New Roman" pitchFamily="18" charset="0"/>
              </a:rPr>
              <a:t>是一个软件项目管理工具。基于项目对象模型（</a:t>
            </a:r>
            <a:r>
              <a:rPr lang="en-US" altLang="zh-CN" dirty="0">
                <a:cs typeface="Times New Roman" pitchFamily="18" charset="0"/>
              </a:rPr>
              <a:t>Project Object Model</a:t>
            </a:r>
            <a:r>
              <a:rPr lang="zh-CN" altLang="zh-CN" dirty="0">
                <a:cs typeface="Times New Roman" pitchFamily="18" charset="0"/>
              </a:rPr>
              <a:t>，</a:t>
            </a:r>
            <a:r>
              <a:rPr lang="en-US" altLang="zh-CN" dirty="0">
                <a:cs typeface="Times New Roman" pitchFamily="18" charset="0"/>
              </a:rPr>
              <a:t>POM</a:t>
            </a:r>
            <a:r>
              <a:rPr lang="zh-CN" altLang="zh-CN" dirty="0">
                <a:cs typeface="Times New Roman" pitchFamily="18" charset="0"/>
              </a:rPr>
              <a:t>）的理念，通过一段核心描述信息来管理项目构建、报告和文档信息</a:t>
            </a:r>
            <a:r>
              <a:rPr lang="zh-CN" altLang="zh-CN" dirty="0" smtClean="0">
                <a:cs typeface="Times New Roman" pitchFamily="18" charset="0"/>
              </a:rPr>
              <a:t>。</a:t>
            </a:r>
            <a:endParaRPr lang="en-US" altLang="zh-CN" dirty="0" smtClean="0">
              <a:cs typeface="Times New Roman" pitchFamily="18" charset="0"/>
            </a:endParaRPr>
          </a:p>
          <a:p>
            <a:r>
              <a:rPr lang="zh-CN" altLang="zh-CN" dirty="0" smtClean="0">
                <a:cs typeface="Times New Roman" pitchFamily="18" charset="0"/>
              </a:rPr>
              <a:t>在</a:t>
            </a:r>
            <a:r>
              <a:rPr lang="en-US" altLang="zh-CN" dirty="0">
                <a:cs typeface="Times New Roman" pitchFamily="18" charset="0"/>
              </a:rPr>
              <a:t>Java</a:t>
            </a:r>
            <a:r>
              <a:rPr lang="zh-CN" altLang="zh-CN" dirty="0">
                <a:cs typeface="Times New Roman" pitchFamily="18" charset="0"/>
              </a:rPr>
              <a:t>项目中，</a:t>
            </a:r>
            <a:r>
              <a:rPr lang="en-US" altLang="zh-CN" dirty="0">
                <a:cs typeface="Times New Roman" pitchFamily="18" charset="0"/>
              </a:rPr>
              <a:t>Maven</a:t>
            </a:r>
            <a:r>
              <a:rPr lang="zh-CN" altLang="zh-CN" dirty="0">
                <a:cs typeface="Times New Roman" pitchFamily="18" charset="0"/>
              </a:rPr>
              <a:t>主要完成两件工作：①</a:t>
            </a:r>
            <a:r>
              <a:rPr lang="zh-CN" altLang="zh-CN" dirty="0">
                <a:solidFill>
                  <a:srgbClr val="FF0000"/>
                </a:solidFill>
                <a:cs typeface="Times New Roman" pitchFamily="18" charset="0"/>
              </a:rPr>
              <a:t>统一开发规范与工具</a:t>
            </a:r>
            <a:r>
              <a:rPr lang="zh-CN" altLang="zh-CN" dirty="0">
                <a:cs typeface="Times New Roman" pitchFamily="18" charset="0"/>
              </a:rPr>
              <a:t>；②</a:t>
            </a:r>
            <a:r>
              <a:rPr lang="zh-CN" altLang="zh-CN" dirty="0">
                <a:solidFill>
                  <a:srgbClr val="FF0000"/>
                </a:solidFill>
                <a:cs typeface="Times New Roman" pitchFamily="18" charset="0"/>
              </a:rPr>
              <a:t>统一管理</a:t>
            </a:r>
            <a:r>
              <a:rPr lang="en-US" altLang="zh-CN" dirty="0">
                <a:solidFill>
                  <a:srgbClr val="FF0000"/>
                </a:solidFill>
                <a:cs typeface="Times New Roman" pitchFamily="18" charset="0"/>
              </a:rPr>
              <a:t>JAR</a:t>
            </a:r>
            <a:r>
              <a:rPr lang="zh-CN" altLang="zh-CN" dirty="0">
                <a:solidFill>
                  <a:srgbClr val="FF0000"/>
                </a:solidFill>
                <a:cs typeface="Times New Roman" pitchFamily="18" charset="0"/>
              </a:rPr>
              <a:t>包</a:t>
            </a:r>
            <a:r>
              <a:rPr lang="zh-CN" altLang="zh-CN" dirty="0" smtClean="0">
                <a:cs typeface="Times New Roman" pitchFamily="18" charset="0"/>
              </a:rPr>
              <a:t>。</a:t>
            </a:r>
            <a:endParaRPr lang="en-US" altLang="zh-CN" dirty="0" smtClean="0">
              <a:cs typeface="Times New Roman" pitchFamily="18" charset="0"/>
            </a:endParaRPr>
          </a:p>
          <a:p>
            <a:r>
              <a:rPr lang="en-US" altLang="zh-CN" dirty="0">
                <a:cs typeface="Times New Roman" pitchFamily="18" charset="0"/>
              </a:rPr>
              <a:t> Maven</a:t>
            </a:r>
            <a:r>
              <a:rPr lang="zh-CN" altLang="zh-CN" dirty="0">
                <a:cs typeface="Times New Roman" pitchFamily="18" charset="0"/>
              </a:rPr>
              <a:t>统一管理项目开发所需要的</a:t>
            </a:r>
            <a:r>
              <a:rPr lang="en-US" altLang="zh-CN" dirty="0">
                <a:cs typeface="Times New Roman" pitchFamily="18" charset="0"/>
              </a:rPr>
              <a:t>JAR</a:t>
            </a:r>
            <a:r>
              <a:rPr lang="zh-CN" altLang="zh-CN" dirty="0">
                <a:cs typeface="Times New Roman" pitchFamily="18" charset="0"/>
              </a:rPr>
              <a:t>包，但这些</a:t>
            </a:r>
            <a:r>
              <a:rPr lang="en-US" altLang="zh-CN" dirty="0">
                <a:cs typeface="Times New Roman" pitchFamily="18" charset="0"/>
              </a:rPr>
              <a:t>JAR</a:t>
            </a:r>
            <a:r>
              <a:rPr lang="zh-CN" altLang="zh-CN" dirty="0">
                <a:cs typeface="Times New Roman" pitchFamily="18" charset="0"/>
              </a:rPr>
              <a:t>包将不再包含在项目内（即不在</a:t>
            </a:r>
            <a:r>
              <a:rPr lang="en-US" altLang="zh-CN" dirty="0">
                <a:cs typeface="Times New Roman" pitchFamily="18" charset="0"/>
              </a:rPr>
              <a:t>lib</a:t>
            </a:r>
            <a:r>
              <a:rPr lang="zh-CN" altLang="zh-CN" dirty="0">
                <a:cs typeface="Times New Roman" pitchFamily="18" charset="0"/>
              </a:rPr>
              <a:t>目录下），而是存放于仓库当中</a:t>
            </a:r>
            <a:r>
              <a:rPr lang="zh-CN" altLang="zh-CN" dirty="0" smtClean="0">
                <a:cs typeface="Times New Roman" pitchFamily="18" charset="0"/>
              </a:rPr>
              <a:t>。</a:t>
            </a:r>
            <a:endParaRPr lang="zh-CN" altLang="en-US" dirty="0">
              <a:cs typeface="Times New Roman" pitchFamily="18" charset="0"/>
            </a:endParaRPr>
          </a:p>
        </p:txBody>
      </p:sp>
      <p:sp>
        <p:nvSpPr>
          <p:cNvPr id="62466" name="标题 1"/>
          <p:cNvSpPr>
            <a:spLocks noGrp="1"/>
          </p:cNvSpPr>
          <p:nvPr>
            <p:ph type="title"/>
          </p:nvPr>
        </p:nvSpPr>
        <p:spPr/>
        <p:txBody>
          <a:bodyPr/>
          <a:lstStyle/>
          <a:p>
            <a:r>
              <a:rPr lang="de-DE" altLang="zh-CN" dirty="0"/>
              <a:t>2.3.1 Maven</a:t>
            </a:r>
            <a:r>
              <a:rPr lang="zh-CN" altLang="en-US" dirty="0"/>
              <a:t>简介</a:t>
            </a:r>
          </a:p>
        </p:txBody>
      </p:sp>
      <p:sp>
        <p:nvSpPr>
          <p:cNvPr id="62469" name="文本框 5"/>
          <p:cNvSpPr txBox="1">
            <a:spLocks noChangeArrowheads="1"/>
          </p:cNvSpPr>
          <p:nvPr/>
        </p:nvSpPr>
        <p:spPr bwMode="auto">
          <a:xfrm>
            <a:off x="3779912" y="4067130"/>
            <a:ext cx="1512168" cy="808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sz="2400" b="1">
                <a:solidFill>
                  <a:schemeClr val="tx1"/>
                </a:solidFill>
                <a:latin typeface="黑体" pitchFamily="49" charset="-122"/>
                <a:ea typeface="黑体" pitchFamily="49" charset="-122"/>
              </a:defRPr>
            </a:lvl1pPr>
            <a:lvl2pPr marL="742950" indent="-285750">
              <a:spcBef>
                <a:spcPct val="20000"/>
              </a:spcBef>
              <a:buFont typeface="Arial" charset="0"/>
              <a:buChar char="–"/>
              <a:defRPr sz="2400" b="1">
                <a:solidFill>
                  <a:schemeClr val="tx1"/>
                </a:solidFill>
                <a:latin typeface="黑体" pitchFamily="49" charset="-122"/>
                <a:ea typeface="黑体" pitchFamily="49" charset="-122"/>
              </a:defRPr>
            </a:lvl2pPr>
            <a:lvl3pPr marL="1143000" indent="-228600">
              <a:spcBef>
                <a:spcPct val="20000"/>
              </a:spcBef>
              <a:buFont typeface="Arial" charset="0"/>
              <a:buChar char="•"/>
              <a:defRPr sz="2400" b="1">
                <a:solidFill>
                  <a:schemeClr val="tx1"/>
                </a:solidFill>
                <a:latin typeface="黑体" pitchFamily="49" charset="-122"/>
                <a:ea typeface="黑体" pitchFamily="49" charset="-122"/>
              </a:defRPr>
            </a:lvl3pPr>
            <a:lvl4pPr marL="1600200" indent="-228600">
              <a:spcBef>
                <a:spcPct val="20000"/>
              </a:spcBef>
              <a:buFont typeface="Arial" charset="0"/>
              <a:buChar char="–"/>
              <a:defRPr sz="2400" b="1">
                <a:solidFill>
                  <a:schemeClr val="tx1"/>
                </a:solidFill>
                <a:latin typeface="黑体" pitchFamily="49" charset="-122"/>
                <a:ea typeface="黑体" pitchFamily="49" charset="-122"/>
              </a:defRPr>
            </a:lvl4pPr>
            <a:lvl5pPr marL="2057400" indent="-228600">
              <a:spcBef>
                <a:spcPct val="20000"/>
              </a:spcBef>
              <a:buFont typeface="Arial" charset="0"/>
              <a:buChar char="»"/>
              <a:defRPr sz="24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9pPr>
          </a:lstStyle>
          <a:p>
            <a:pPr algn="ctr">
              <a:lnSpc>
                <a:spcPct val="125000"/>
              </a:lnSpc>
              <a:spcBef>
                <a:spcPct val="0"/>
              </a:spcBef>
              <a:buFontTx/>
              <a:buNone/>
            </a:pPr>
            <a:r>
              <a:rPr lang="zh-CN" altLang="zh-CN" sz="2000" dirty="0" smtClean="0"/>
              <a:t>中</a:t>
            </a:r>
            <a:r>
              <a:rPr lang="zh-CN" altLang="zh-CN" sz="2000" dirty="0"/>
              <a:t>央仓库</a:t>
            </a:r>
            <a:endParaRPr lang="en-US" altLang="zh-CN" sz="2000" dirty="0"/>
          </a:p>
          <a:p>
            <a:pPr algn="ctr">
              <a:lnSpc>
                <a:spcPct val="125000"/>
              </a:lnSpc>
              <a:spcBef>
                <a:spcPct val="0"/>
              </a:spcBef>
              <a:buFontTx/>
              <a:buNone/>
            </a:pPr>
            <a:r>
              <a:rPr lang="zh-CN" altLang="zh-CN" sz="2000" dirty="0" smtClean="0"/>
              <a:t>本</a:t>
            </a:r>
            <a:r>
              <a:rPr lang="zh-CN" altLang="zh-CN" sz="2000" dirty="0"/>
              <a:t>地仓库</a:t>
            </a:r>
            <a:endParaRPr lang="zh-CN" altLang="zh-CN" sz="2000" b="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469"/>
                                        </p:tgtEl>
                                        <p:attrNameLst>
                                          <p:attrName>style.visibility</p:attrName>
                                        </p:attrNameLst>
                                      </p:cBhvr>
                                      <p:to>
                                        <p:strVal val="visible"/>
                                      </p:to>
                                    </p:set>
                                    <p:animEffect transition="in" filter="fade">
                                      <p:cBhvr>
                                        <p:cTn id="7" dur="500"/>
                                        <p:tgtEl>
                                          <p:spTgt spid="62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5"/>
          </p:nvPr>
        </p:nvSpPr>
        <p:spPr/>
        <p:txBody>
          <a:bodyPr/>
          <a:lstStyle/>
          <a:p>
            <a:r>
              <a:rPr lang="en-US" altLang="zh-CN" smtClean="0"/>
              <a:t>/79</a:t>
            </a:r>
            <a:endParaRPr lang="zh-CN" altLang="en-US" dirty="0"/>
          </a:p>
        </p:txBody>
      </p:sp>
      <p:sp>
        <p:nvSpPr>
          <p:cNvPr id="6" name="灯片编号占位符 5"/>
          <p:cNvSpPr>
            <a:spLocks noGrp="1"/>
          </p:cNvSpPr>
          <p:nvPr>
            <p:ph type="sldNum" sz="quarter" idx="7"/>
          </p:nvPr>
        </p:nvSpPr>
        <p:spPr/>
        <p:txBody>
          <a:bodyPr/>
          <a:lstStyle/>
          <a:p>
            <a:fld id="{B6F15528-21DE-4FAA-801E-634DDDAF4B2B}" type="slidenum">
              <a:rPr lang="en-US" altLang="zh-CN" smtClean="0"/>
              <a:pPr/>
              <a:t>33</a:t>
            </a:fld>
            <a:endParaRPr lang="zh-CN" altLang="en-US" dirty="0"/>
          </a:p>
        </p:txBody>
      </p:sp>
      <p:sp>
        <p:nvSpPr>
          <p:cNvPr id="3" name="内容占位符 2"/>
          <p:cNvSpPr>
            <a:spLocks noGrp="1"/>
          </p:cNvSpPr>
          <p:nvPr>
            <p:ph sz="quarter" idx="10"/>
          </p:nvPr>
        </p:nvSpPr>
        <p:spPr>
          <a:xfrm>
            <a:off x="457200" y="857255"/>
            <a:ext cx="8229600" cy="1846659"/>
          </a:xfrm>
        </p:spPr>
        <p:txBody>
          <a:bodyPr/>
          <a:lstStyle/>
          <a:p>
            <a:pPr marL="457200" indent="-457200">
              <a:spcBef>
                <a:spcPct val="0"/>
              </a:spcBef>
              <a:buFont typeface="+mj-ea"/>
              <a:buAutoNum type="circleNumDbPlain"/>
            </a:pPr>
            <a:r>
              <a:rPr lang="en-US" altLang="zh-CN" dirty="0" smtClean="0">
                <a:cs typeface="Times New Roman" pitchFamily="18" charset="0"/>
              </a:rPr>
              <a:t>properties</a:t>
            </a:r>
            <a:r>
              <a:rPr lang="zh-CN" altLang="zh-CN" dirty="0">
                <a:cs typeface="Times New Roman" pitchFamily="18" charset="0"/>
              </a:rPr>
              <a:t>元</a:t>
            </a:r>
            <a:r>
              <a:rPr lang="zh-CN" altLang="zh-CN" dirty="0" smtClean="0">
                <a:cs typeface="Times New Roman" pitchFamily="18" charset="0"/>
              </a:rPr>
              <a:t>素</a:t>
            </a:r>
            <a:endParaRPr lang="en-US" altLang="zh-CN" dirty="0">
              <a:cs typeface="Times New Roman" pitchFamily="18" charset="0"/>
            </a:endParaRPr>
          </a:p>
          <a:p>
            <a:pPr marL="457200" indent="-457200">
              <a:spcBef>
                <a:spcPct val="0"/>
              </a:spcBef>
              <a:buFont typeface="+mj-ea"/>
              <a:buAutoNum type="circleNumDbPlain"/>
            </a:pPr>
            <a:r>
              <a:rPr lang="en-US" altLang="zh-CN" dirty="0" smtClean="0">
                <a:cs typeface="Times New Roman" pitchFamily="18" charset="0"/>
              </a:rPr>
              <a:t>dependencies</a:t>
            </a:r>
            <a:r>
              <a:rPr lang="zh-CN" altLang="zh-CN" dirty="0">
                <a:cs typeface="Times New Roman" pitchFamily="18" charset="0"/>
              </a:rPr>
              <a:t>元</a:t>
            </a:r>
            <a:r>
              <a:rPr lang="zh-CN" altLang="zh-CN" dirty="0" smtClean="0">
                <a:cs typeface="Times New Roman" pitchFamily="18" charset="0"/>
              </a:rPr>
              <a:t>素</a:t>
            </a:r>
            <a:endParaRPr lang="en-US" altLang="zh-CN" dirty="0">
              <a:cs typeface="Times New Roman" pitchFamily="18" charset="0"/>
            </a:endParaRPr>
          </a:p>
          <a:p>
            <a:pPr marL="457200" indent="-457200">
              <a:spcBef>
                <a:spcPct val="0"/>
              </a:spcBef>
              <a:buFont typeface="+mj-ea"/>
              <a:buAutoNum type="circleNumDbPlain"/>
            </a:pPr>
            <a:r>
              <a:rPr lang="en-US" altLang="zh-CN" dirty="0" smtClean="0">
                <a:cs typeface="Times New Roman" pitchFamily="18" charset="0"/>
              </a:rPr>
              <a:t>dependency</a:t>
            </a:r>
            <a:r>
              <a:rPr lang="zh-CN" altLang="zh-CN" dirty="0">
                <a:cs typeface="Times New Roman" pitchFamily="18" charset="0"/>
              </a:rPr>
              <a:t>元</a:t>
            </a:r>
            <a:r>
              <a:rPr lang="zh-CN" altLang="zh-CN" dirty="0" smtClean="0">
                <a:cs typeface="Times New Roman" pitchFamily="18" charset="0"/>
              </a:rPr>
              <a:t>素</a:t>
            </a:r>
            <a:endParaRPr lang="en-US" altLang="zh-CN" dirty="0">
              <a:cs typeface="Times New Roman" pitchFamily="18" charset="0"/>
            </a:endParaRPr>
          </a:p>
          <a:p>
            <a:pPr marL="457200" indent="-457200">
              <a:spcBef>
                <a:spcPct val="0"/>
              </a:spcBef>
              <a:buFont typeface="+mj-ea"/>
              <a:buAutoNum type="circleNumDbPlain"/>
            </a:pPr>
            <a:r>
              <a:rPr lang="en-US" altLang="zh-CN" dirty="0" smtClean="0">
                <a:cs typeface="Times New Roman" pitchFamily="18" charset="0"/>
              </a:rPr>
              <a:t>scope</a:t>
            </a:r>
            <a:r>
              <a:rPr lang="zh-CN" altLang="zh-CN" dirty="0">
                <a:cs typeface="Times New Roman" pitchFamily="18" charset="0"/>
              </a:rPr>
              <a:t>子元</a:t>
            </a:r>
            <a:r>
              <a:rPr lang="zh-CN" altLang="zh-CN" dirty="0" smtClean="0">
                <a:cs typeface="Times New Roman" pitchFamily="18" charset="0"/>
              </a:rPr>
              <a:t>素</a:t>
            </a:r>
            <a:endParaRPr lang="zh-CN" altLang="zh-CN" dirty="0">
              <a:cs typeface="Times New Roman" pitchFamily="18" charset="0"/>
            </a:endParaRPr>
          </a:p>
        </p:txBody>
      </p:sp>
      <p:sp>
        <p:nvSpPr>
          <p:cNvPr id="63490" name="标题 1"/>
          <p:cNvSpPr>
            <a:spLocks noGrp="1"/>
          </p:cNvSpPr>
          <p:nvPr>
            <p:ph type="title"/>
          </p:nvPr>
        </p:nvSpPr>
        <p:spPr/>
        <p:txBody>
          <a:bodyPr/>
          <a:lstStyle/>
          <a:p>
            <a:r>
              <a:rPr lang="de-DE" altLang="zh-CN" dirty="0"/>
              <a:t>2.3.2 Maven</a:t>
            </a:r>
            <a:r>
              <a:rPr lang="zh-CN" altLang="en-US" dirty="0"/>
              <a:t>的</a:t>
            </a:r>
            <a:r>
              <a:rPr lang="de-DE" altLang="zh-CN" dirty="0"/>
              <a:t>pom.xml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5"/>
          </p:nvPr>
        </p:nvSpPr>
        <p:spPr/>
        <p:txBody>
          <a:bodyPr/>
          <a:lstStyle/>
          <a:p>
            <a:r>
              <a:rPr lang="en-US" altLang="zh-CN" smtClean="0"/>
              <a:t>/79</a:t>
            </a:r>
            <a:endParaRPr lang="zh-CN" altLang="en-US" dirty="0"/>
          </a:p>
        </p:txBody>
      </p:sp>
      <p:sp>
        <p:nvSpPr>
          <p:cNvPr id="6" name="灯片编号占位符 5"/>
          <p:cNvSpPr>
            <a:spLocks noGrp="1"/>
          </p:cNvSpPr>
          <p:nvPr>
            <p:ph type="sldNum" sz="quarter" idx="7"/>
          </p:nvPr>
        </p:nvSpPr>
        <p:spPr/>
        <p:txBody>
          <a:bodyPr/>
          <a:lstStyle/>
          <a:p>
            <a:fld id="{B6F15528-21DE-4FAA-801E-634DDDAF4B2B}" type="slidenum">
              <a:rPr lang="en-US" altLang="zh-CN" smtClean="0"/>
              <a:pPr/>
              <a:t>34</a:t>
            </a:fld>
            <a:endParaRPr lang="zh-CN" altLang="en-US" dirty="0"/>
          </a:p>
        </p:txBody>
      </p:sp>
      <p:sp>
        <p:nvSpPr>
          <p:cNvPr id="2" name="内容占位符 1"/>
          <p:cNvSpPr>
            <a:spLocks noGrp="1"/>
          </p:cNvSpPr>
          <p:nvPr>
            <p:ph sz="quarter" idx="10"/>
          </p:nvPr>
        </p:nvSpPr>
        <p:spPr>
          <a:xfrm>
            <a:off x="457200" y="857255"/>
            <a:ext cx="8229600" cy="864917"/>
          </a:xfrm>
        </p:spPr>
        <p:txBody>
          <a:bodyPr/>
          <a:lstStyle/>
          <a:p>
            <a:r>
              <a:rPr lang="zh-CN" altLang="zh-CN" dirty="0">
                <a:cs typeface="Times New Roman" pitchFamily="18" charset="0"/>
              </a:rPr>
              <a:t>在</a:t>
            </a:r>
            <a:r>
              <a:rPr lang="en-US" altLang="zh-CN" dirty="0">
                <a:cs typeface="Times New Roman" pitchFamily="18" charset="0"/>
              </a:rPr>
              <a:t>&lt;properties&gt;&lt;/properties&gt;</a:t>
            </a:r>
            <a:r>
              <a:rPr lang="zh-CN" altLang="zh-CN" dirty="0">
                <a:cs typeface="Times New Roman" pitchFamily="18" charset="0"/>
              </a:rPr>
              <a:t>之间可以定义变量，以便在</a:t>
            </a:r>
            <a:r>
              <a:rPr lang="en-US" altLang="zh-CN" dirty="0">
                <a:cs typeface="Times New Roman" pitchFamily="18" charset="0"/>
              </a:rPr>
              <a:t>&lt;dependency&gt;&lt;/dependency&gt;</a:t>
            </a:r>
            <a:r>
              <a:rPr lang="zh-CN" altLang="zh-CN" dirty="0">
                <a:cs typeface="Times New Roman" pitchFamily="18" charset="0"/>
              </a:rPr>
              <a:t>中引用</a:t>
            </a:r>
            <a:r>
              <a:rPr lang="zh-CN" altLang="en-US" dirty="0" smtClean="0">
                <a:cs typeface="Times New Roman" pitchFamily="18" charset="0"/>
              </a:rPr>
              <a:t>。</a:t>
            </a:r>
            <a:endParaRPr lang="zh-CN" altLang="en-US" dirty="0">
              <a:cs typeface="Times New Roman" pitchFamily="18" charset="0"/>
            </a:endParaRPr>
          </a:p>
        </p:txBody>
      </p:sp>
      <p:sp>
        <p:nvSpPr>
          <p:cNvPr id="64514" name="标题 1"/>
          <p:cNvSpPr>
            <a:spLocks noGrp="1"/>
          </p:cNvSpPr>
          <p:nvPr>
            <p:ph type="title"/>
          </p:nvPr>
        </p:nvSpPr>
        <p:spPr/>
        <p:txBody>
          <a:bodyPr/>
          <a:lstStyle/>
          <a:p>
            <a:r>
              <a:rPr lang="en-US" altLang="zh-CN" dirty="0"/>
              <a:t>properties</a:t>
            </a:r>
            <a:r>
              <a:rPr lang="zh-CN" altLang="zh-CN" dirty="0"/>
              <a:t>元素</a:t>
            </a:r>
            <a:endParaRPr lang="zh-CN" altLang="en-US" dirty="0"/>
          </a:p>
        </p:txBody>
      </p:sp>
      <p:sp>
        <p:nvSpPr>
          <p:cNvPr id="64515" name="文本框 3"/>
          <p:cNvSpPr txBox="1">
            <a:spLocks noChangeArrowheads="1"/>
          </p:cNvSpPr>
          <p:nvPr/>
        </p:nvSpPr>
        <p:spPr bwMode="auto">
          <a:xfrm>
            <a:off x="250825" y="2643758"/>
            <a:ext cx="8642350" cy="510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2400" b="1">
                <a:solidFill>
                  <a:schemeClr val="tx1"/>
                </a:solidFill>
                <a:latin typeface="黑体" pitchFamily="49" charset="-122"/>
                <a:ea typeface="黑体" pitchFamily="49" charset="-122"/>
              </a:defRPr>
            </a:lvl1pPr>
            <a:lvl2pPr marL="742950" indent="-285750">
              <a:spcBef>
                <a:spcPct val="20000"/>
              </a:spcBef>
              <a:buFont typeface="Arial" charset="0"/>
              <a:buChar char="–"/>
              <a:defRPr sz="2400" b="1">
                <a:solidFill>
                  <a:schemeClr val="tx1"/>
                </a:solidFill>
                <a:latin typeface="黑体" pitchFamily="49" charset="-122"/>
                <a:ea typeface="黑体" pitchFamily="49" charset="-122"/>
              </a:defRPr>
            </a:lvl2pPr>
            <a:lvl3pPr marL="1143000" indent="-228600">
              <a:spcBef>
                <a:spcPct val="20000"/>
              </a:spcBef>
              <a:buFont typeface="Arial" charset="0"/>
              <a:buChar char="•"/>
              <a:defRPr sz="2400" b="1">
                <a:solidFill>
                  <a:schemeClr val="tx1"/>
                </a:solidFill>
                <a:latin typeface="黑体" pitchFamily="49" charset="-122"/>
                <a:ea typeface="黑体" pitchFamily="49" charset="-122"/>
              </a:defRPr>
            </a:lvl3pPr>
            <a:lvl4pPr marL="1600200" indent="-228600">
              <a:spcBef>
                <a:spcPct val="20000"/>
              </a:spcBef>
              <a:buFont typeface="Arial" charset="0"/>
              <a:buChar char="–"/>
              <a:defRPr sz="2400" b="1">
                <a:solidFill>
                  <a:schemeClr val="tx1"/>
                </a:solidFill>
                <a:latin typeface="黑体" pitchFamily="49" charset="-122"/>
                <a:ea typeface="黑体" pitchFamily="49" charset="-122"/>
              </a:defRPr>
            </a:lvl4pPr>
            <a:lvl5pPr marL="2057400" indent="-228600">
              <a:spcBef>
                <a:spcPct val="20000"/>
              </a:spcBef>
              <a:buFont typeface="Arial" charset="0"/>
              <a:buChar char="»"/>
              <a:defRPr sz="24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9pPr>
          </a:lstStyle>
          <a:p>
            <a:pPr>
              <a:lnSpc>
                <a:spcPct val="125000"/>
              </a:lnSpc>
              <a:spcBef>
                <a:spcPct val="0"/>
              </a:spcBef>
              <a:buFontTx/>
              <a:buNone/>
            </a:pPr>
            <a:r>
              <a:rPr lang="en-US" altLang="zh-CN" dirty="0">
                <a:latin typeface="Times New Roman" pitchFamily="18" charset="0"/>
                <a:cs typeface="Times New Roman" pitchFamily="18" charset="0"/>
              </a:rPr>
              <a:t>        </a:t>
            </a:r>
            <a:endParaRPr lang="zh-CN" altLang="en-US" dirty="0">
              <a:latin typeface="Times New Roman" pitchFamily="18" charset="0"/>
              <a:cs typeface="Times New Roman" pitchFamily="18" charset="0"/>
            </a:endParaRPr>
          </a:p>
        </p:txBody>
      </p:sp>
      <p:sp>
        <p:nvSpPr>
          <p:cNvPr id="64516" name="文本框 4"/>
          <p:cNvSpPr txBox="1">
            <a:spLocks noChangeArrowheads="1"/>
          </p:cNvSpPr>
          <p:nvPr/>
        </p:nvSpPr>
        <p:spPr bwMode="auto">
          <a:xfrm>
            <a:off x="1619176" y="1851670"/>
            <a:ext cx="5545112"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sz="2400" b="1">
                <a:solidFill>
                  <a:schemeClr val="tx1"/>
                </a:solidFill>
                <a:latin typeface="黑体" pitchFamily="49" charset="-122"/>
                <a:ea typeface="黑体" pitchFamily="49" charset="-122"/>
              </a:defRPr>
            </a:lvl1pPr>
            <a:lvl2pPr marL="742950" indent="-285750">
              <a:spcBef>
                <a:spcPct val="20000"/>
              </a:spcBef>
              <a:buFont typeface="Arial" charset="0"/>
              <a:buChar char="–"/>
              <a:defRPr sz="2400" b="1">
                <a:solidFill>
                  <a:schemeClr val="tx1"/>
                </a:solidFill>
                <a:latin typeface="黑体" pitchFamily="49" charset="-122"/>
                <a:ea typeface="黑体" pitchFamily="49" charset="-122"/>
              </a:defRPr>
            </a:lvl2pPr>
            <a:lvl3pPr marL="1143000" indent="-228600">
              <a:spcBef>
                <a:spcPct val="20000"/>
              </a:spcBef>
              <a:buFont typeface="Arial" charset="0"/>
              <a:buChar char="•"/>
              <a:defRPr sz="2400" b="1">
                <a:solidFill>
                  <a:schemeClr val="tx1"/>
                </a:solidFill>
                <a:latin typeface="黑体" pitchFamily="49" charset="-122"/>
                <a:ea typeface="黑体" pitchFamily="49" charset="-122"/>
              </a:defRPr>
            </a:lvl3pPr>
            <a:lvl4pPr marL="1600200" indent="-228600">
              <a:spcBef>
                <a:spcPct val="20000"/>
              </a:spcBef>
              <a:buFont typeface="Arial" charset="0"/>
              <a:buChar char="–"/>
              <a:defRPr sz="2400" b="1">
                <a:solidFill>
                  <a:schemeClr val="tx1"/>
                </a:solidFill>
                <a:latin typeface="黑体" pitchFamily="49" charset="-122"/>
                <a:ea typeface="黑体" pitchFamily="49" charset="-122"/>
              </a:defRPr>
            </a:lvl4pPr>
            <a:lvl5pPr marL="2057400" indent="-228600">
              <a:spcBef>
                <a:spcPct val="20000"/>
              </a:spcBef>
              <a:buFont typeface="Arial" charset="0"/>
              <a:buChar char="»"/>
              <a:defRPr sz="24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9pPr>
          </a:lstStyle>
          <a:p>
            <a:pPr>
              <a:spcBef>
                <a:spcPct val="0"/>
              </a:spcBef>
              <a:buFontTx/>
              <a:buNone/>
            </a:pPr>
            <a:r>
              <a:rPr lang="en-US" altLang="zh-CN" sz="1800" b="0" dirty="0">
                <a:latin typeface="Times New Roman" pitchFamily="18" charset="0"/>
                <a:ea typeface="宋体" pitchFamily="2" charset="-122"/>
                <a:cs typeface="Times New Roman" pitchFamily="18" charset="0"/>
              </a:rPr>
              <a:t>&lt;properties&gt;  </a:t>
            </a:r>
            <a:endParaRPr lang="zh-CN" altLang="zh-CN" sz="1800" b="0" dirty="0">
              <a:latin typeface="Times New Roman" pitchFamily="18" charset="0"/>
              <a:ea typeface="宋体" pitchFamily="2" charset="-122"/>
              <a:cs typeface="Times New Roman" pitchFamily="18" charset="0"/>
            </a:endParaRPr>
          </a:p>
          <a:p>
            <a:pPr>
              <a:spcBef>
                <a:spcPct val="0"/>
              </a:spcBef>
              <a:buFontTx/>
              <a:buNone/>
            </a:pPr>
            <a:r>
              <a:rPr lang="en-US" altLang="zh-CN" sz="1800" b="0" dirty="0">
                <a:latin typeface="Times New Roman" pitchFamily="18" charset="0"/>
                <a:ea typeface="宋体" pitchFamily="2" charset="-122"/>
                <a:cs typeface="Times New Roman" pitchFamily="18" charset="0"/>
              </a:rPr>
              <a:t>     &lt;!-- spring</a:t>
            </a:r>
            <a:r>
              <a:rPr lang="zh-CN" altLang="zh-CN" sz="1800" b="0" dirty="0">
                <a:latin typeface="Times New Roman" pitchFamily="18" charset="0"/>
                <a:ea typeface="宋体" pitchFamily="2" charset="-122"/>
                <a:cs typeface="Times New Roman" pitchFamily="18" charset="0"/>
              </a:rPr>
              <a:t>版本号</a:t>
            </a:r>
            <a:r>
              <a:rPr lang="en-US" altLang="zh-CN" sz="1800" b="0" dirty="0">
                <a:latin typeface="Times New Roman" pitchFamily="18" charset="0"/>
                <a:ea typeface="宋体" pitchFamily="2" charset="-122"/>
                <a:cs typeface="Times New Roman" pitchFamily="18" charset="0"/>
              </a:rPr>
              <a:t> --&gt;  </a:t>
            </a:r>
            <a:endParaRPr lang="zh-CN" altLang="zh-CN" sz="1800" b="0" dirty="0">
              <a:latin typeface="Times New Roman" pitchFamily="18" charset="0"/>
              <a:ea typeface="宋体" pitchFamily="2" charset="-122"/>
              <a:cs typeface="Times New Roman" pitchFamily="18" charset="0"/>
            </a:endParaRPr>
          </a:p>
          <a:p>
            <a:pPr>
              <a:spcBef>
                <a:spcPct val="0"/>
              </a:spcBef>
              <a:buFontTx/>
              <a:buNone/>
            </a:pPr>
            <a:r>
              <a:rPr lang="en-US" altLang="zh-CN" sz="1800" b="0" dirty="0">
                <a:latin typeface="Times New Roman" pitchFamily="18" charset="0"/>
                <a:ea typeface="宋体" pitchFamily="2" charset="-122"/>
                <a:cs typeface="Times New Roman" pitchFamily="18" charset="0"/>
              </a:rPr>
              <a:t>     &lt;</a:t>
            </a:r>
            <a:r>
              <a:rPr lang="en-US" altLang="zh-CN" sz="1800" b="0" dirty="0" err="1">
                <a:latin typeface="Times New Roman" pitchFamily="18" charset="0"/>
                <a:ea typeface="宋体" pitchFamily="2" charset="-122"/>
                <a:cs typeface="Times New Roman" pitchFamily="18" charset="0"/>
              </a:rPr>
              <a:t>spring.version</a:t>
            </a:r>
            <a:r>
              <a:rPr lang="en-US" altLang="zh-CN" sz="1800" b="0" dirty="0">
                <a:latin typeface="Times New Roman" pitchFamily="18" charset="0"/>
                <a:ea typeface="宋体" pitchFamily="2" charset="-122"/>
                <a:cs typeface="Times New Roman" pitchFamily="18" charset="0"/>
              </a:rPr>
              <a:t>&gt;5.2.3.RELEASE&lt;/</a:t>
            </a:r>
            <a:r>
              <a:rPr lang="en-US" altLang="zh-CN" sz="1800" b="0" dirty="0" err="1">
                <a:latin typeface="Times New Roman" pitchFamily="18" charset="0"/>
                <a:ea typeface="宋体" pitchFamily="2" charset="-122"/>
                <a:cs typeface="Times New Roman" pitchFamily="18" charset="0"/>
              </a:rPr>
              <a:t>spring.version</a:t>
            </a:r>
            <a:r>
              <a:rPr lang="en-US" altLang="zh-CN" sz="1800" b="0" dirty="0">
                <a:latin typeface="Times New Roman" pitchFamily="18" charset="0"/>
                <a:ea typeface="宋体" pitchFamily="2" charset="-122"/>
                <a:cs typeface="Times New Roman" pitchFamily="18" charset="0"/>
              </a:rPr>
              <a:t>&gt;  </a:t>
            </a:r>
            <a:endParaRPr lang="zh-CN" altLang="zh-CN" sz="1800" b="0" dirty="0">
              <a:latin typeface="Times New Roman" pitchFamily="18" charset="0"/>
              <a:ea typeface="宋体" pitchFamily="2" charset="-122"/>
              <a:cs typeface="Times New Roman" pitchFamily="18" charset="0"/>
            </a:endParaRPr>
          </a:p>
          <a:p>
            <a:pPr>
              <a:spcBef>
                <a:spcPct val="0"/>
              </a:spcBef>
              <a:buFontTx/>
              <a:buNone/>
            </a:pPr>
            <a:r>
              <a:rPr lang="en-US" altLang="zh-CN" sz="1800" b="0" dirty="0">
                <a:latin typeface="Times New Roman" pitchFamily="18" charset="0"/>
                <a:ea typeface="宋体" pitchFamily="2" charset="-122"/>
                <a:cs typeface="Times New Roman" pitchFamily="18" charset="0"/>
              </a:rPr>
              <a:t>&lt;/properties&gt;</a:t>
            </a:r>
            <a:endParaRPr lang="zh-CN" altLang="zh-CN" sz="1800" b="0" dirty="0">
              <a:latin typeface="Times New Roman" pitchFamily="18" charset="0"/>
              <a:ea typeface="宋体" pitchFamily="2" charset="-122"/>
              <a:cs typeface="Times New Roman" pitchFamily="18" charset="0"/>
            </a:endParaRPr>
          </a:p>
          <a:p>
            <a:pPr>
              <a:spcBef>
                <a:spcPct val="0"/>
              </a:spcBef>
              <a:buFontTx/>
              <a:buNone/>
            </a:pPr>
            <a:r>
              <a:rPr lang="en-US" altLang="zh-CN" sz="1800" b="0" dirty="0">
                <a:latin typeface="Times New Roman" pitchFamily="18" charset="0"/>
                <a:ea typeface="宋体" pitchFamily="2" charset="-122"/>
                <a:cs typeface="Times New Roman" pitchFamily="18" charset="0"/>
              </a:rPr>
              <a:t>&lt;dependencies&gt;</a:t>
            </a:r>
            <a:endParaRPr lang="zh-CN" altLang="zh-CN" sz="1800" b="0" dirty="0">
              <a:latin typeface="Times New Roman" pitchFamily="18" charset="0"/>
              <a:ea typeface="宋体" pitchFamily="2" charset="-122"/>
              <a:cs typeface="Times New Roman" pitchFamily="18" charset="0"/>
            </a:endParaRPr>
          </a:p>
          <a:p>
            <a:pPr>
              <a:spcBef>
                <a:spcPct val="0"/>
              </a:spcBef>
              <a:buFontTx/>
              <a:buNone/>
            </a:pPr>
            <a:r>
              <a:rPr lang="en-US" altLang="zh-CN" sz="1800" b="0" dirty="0">
                <a:latin typeface="Times New Roman" pitchFamily="18" charset="0"/>
                <a:ea typeface="宋体" pitchFamily="2" charset="-122"/>
                <a:cs typeface="Times New Roman" pitchFamily="18" charset="0"/>
              </a:rPr>
              <a:t>&lt;dependency&gt;  </a:t>
            </a:r>
            <a:endParaRPr lang="zh-CN" altLang="zh-CN" sz="1800" b="0" dirty="0">
              <a:latin typeface="Times New Roman" pitchFamily="18" charset="0"/>
              <a:ea typeface="宋体" pitchFamily="2" charset="-122"/>
              <a:cs typeface="Times New Roman" pitchFamily="18" charset="0"/>
            </a:endParaRPr>
          </a:p>
          <a:p>
            <a:pPr>
              <a:spcBef>
                <a:spcPct val="0"/>
              </a:spcBef>
              <a:buFontTx/>
              <a:buNone/>
            </a:pPr>
            <a:r>
              <a:rPr lang="en-US" altLang="zh-CN" sz="1800" b="0" dirty="0">
                <a:latin typeface="Times New Roman" pitchFamily="18" charset="0"/>
                <a:ea typeface="宋体" pitchFamily="2" charset="-122"/>
                <a:cs typeface="Times New Roman" pitchFamily="18" charset="0"/>
              </a:rPr>
              <a:t>      &lt;</a:t>
            </a:r>
            <a:r>
              <a:rPr lang="en-US" altLang="zh-CN" sz="1800" b="0" dirty="0" err="1">
                <a:latin typeface="Times New Roman" pitchFamily="18" charset="0"/>
                <a:ea typeface="宋体" pitchFamily="2" charset="-122"/>
                <a:cs typeface="Times New Roman" pitchFamily="18" charset="0"/>
              </a:rPr>
              <a:t>groupId</a:t>
            </a:r>
            <a:r>
              <a:rPr lang="en-US" altLang="zh-CN" sz="1800" b="0" dirty="0">
                <a:latin typeface="Times New Roman" pitchFamily="18" charset="0"/>
                <a:ea typeface="宋体" pitchFamily="2" charset="-122"/>
                <a:cs typeface="Times New Roman" pitchFamily="18" charset="0"/>
              </a:rPr>
              <a:t>&gt;</a:t>
            </a:r>
            <a:r>
              <a:rPr lang="en-US" altLang="zh-CN" sz="1800" b="0" dirty="0" err="1">
                <a:latin typeface="Times New Roman" pitchFamily="18" charset="0"/>
                <a:ea typeface="宋体" pitchFamily="2" charset="-122"/>
                <a:cs typeface="Times New Roman" pitchFamily="18" charset="0"/>
              </a:rPr>
              <a:t>org.springframework</a:t>
            </a:r>
            <a:r>
              <a:rPr lang="en-US" altLang="zh-CN" sz="1800" b="0" dirty="0">
                <a:latin typeface="Times New Roman" pitchFamily="18" charset="0"/>
                <a:ea typeface="宋体" pitchFamily="2" charset="-122"/>
                <a:cs typeface="Times New Roman" pitchFamily="18" charset="0"/>
              </a:rPr>
              <a:t>&lt;/</a:t>
            </a:r>
            <a:r>
              <a:rPr lang="en-US" altLang="zh-CN" sz="1800" b="0" dirty="0" err="1">
                <a:latin typeface="Times New Roman" pitchFamily="18" charset="0"/>
                <a:ea typeface="宋体" pitchFamily="2" charset="-122"/>
                <a:cs typeface="Times New Roman" pitchFamily="18" charset="0"/>
              </a:rPr>
              <a:t>groupId</a:t>
            </a:r>
            <a:r>
              <a:rPr lang="en-US" altLang="zh-CN" sz="1800" b="0" dirty="0">
                <a:latin typeface="Times New Roman" pitchFamily="18" charset="0"/>
                <a:ea typeface="宋体" pitchFamily="2" charset="-122"/>
                <a:cs typeface="Times New Roman" pitchFamily="18" charset="0"/>
              </a:rPr>
              <a:t>&gt;  </a:t>
            </a:r>
            <a:endParaRPr lang="zh-CN" altLang="zh-CN" sz="1800" b="0" dirty="0">
              <a:latin typeface="Times New Roman" pitchFamily="18" charset="0"/>
              <a:ea typeface="宋体" pitchFamily="2" charset="-122"/>
              <a:cs typeface="Times New Roman" pitchFamily="18" charset="0"/>
            </a:endParaRPr>
          </a:p>
          <a:p>
            <a:pPr>
              <a:spcBef>
                <a:spcPct val="0"/>
              </a:spcBef>
              <a:buFontTx/>
              <a:buNone/>
            </a:pPr>
            <a:r>
              <a:rPr lang="en-US" altLang="zh-CN" sz="1800" b="0" dirty="0">
                <a:latin typeface="Times New Roman" pitchFamily="18" charset="0"/>
                <a:ea typeface="宋体" pitchFamily="2" charset="-122"/>
                <a:cs typeface="Times New Roman" pitchFamily="18" charset="0"/>
              </a:rPr>
              <a:t>      &lt;</a:t>
            </a:r>
            <a:r>
              <a:rPr lang="en-US" altLang="zh-CN" sz="1800" b="0" dirty="0" err="1">
                <a:latin typeface="Times New Roman" pitchFamily="18" charset="0"/>
                <a:ea typeface="宋体" pitchFamily="2" charset="-122"/>
                <a:cs typeface="Times New Roman" pitchFamily="18" charset="0"/>
              </a:rPr>
              <a:t>artifactId</a:t>
            </a:r>
            <a:r>
              <a:rPr lang="en-US" altLang="zh-CN" sz="1800" b="0" dirty="0">
                <a:latin typeface="Times New Roman" pitchFamily="18" charset="0"/>
                <a:ea typeface="宋体" pitchFamily="2" charset="-122"/>
                <a:cs typeface="Times New Roman" pitchFamily="18" charset="0"/>
              </a:rPr>
              <a:t>&gt;spring-core&lt;/</a:t>
            </a:r>
            <a:r>
              <a:rPr lang="en-US" altLang="zh-CN" sz="1800" b="0" dirty="0" err="1">
                <a:latin typeface="Times New Roman" pitchFamily="18" charset="0"/>
                <a:ea typeface="宋体" pitchFamily="2" charset="-122"/>
                <a:cs typeface="Times New Roman" pitchFamily="18" charset="0"/>
              </a:rPr>
              <a:t>artifactId</a:t>
            </a:r>
            <a:r>
              <a:rPr lang="en-US" altLang="zh-CN" sz="1800" b="0" dirty="0">
                <a:latin typeface="Times New Roman" pitchFamily="18" charset="0"/>
                <a:ea typeface="宋体" pitchFamily="2" charset="-122"/>
                <a:cs typeface="Times New Roman" pitchFamily="18" charset="0"/>
              </a:rPr>
              <a:t>&gt;  </a:t>
            </a:r>
            <a:endParaRPr lang="zh-CN" altLang="zh-CN" sz="1800" b="0" dirty="0">
              <a:latin typeface="Times New Roman" pitchFamily="18" charset="0"/>
              <a:ea typeface="宋体" pitchFamily="2" charset="-122"/>
              <a:cs typeface="Times New Roman" pitchFamily="18" charset="0"/>
            </a:endParaRPr>
          </a:p>
          <a:p>
            <a:pPr>
              <a:spcBef>
                <a:spcPct val="0"/>
              </a:spcBef>
              <a:buFontTx/>
              <a:buNone/>
            </a:pPr>
            <a:r>
              <a:rPr lang="en-US" altLang="zh-CN" sz="1800" b="0" dirty="0">
                <a:latin typeface="Times New Roman" pitchFamily="18" charset="0"/>
                <a:ea typeface="宋体" pitchFamily="2" charset="-122"/>
                <a:cs typeface="Times New Roman" pitchFamily="18" charset="0"/>
              </a:rPr>
              <a:t>      &lt;version&gt;${</a:t>
            </a:r>
            <a:r>
              <a:rPr lang="en-US" altLang="zh-CN" sz="1800" b="0" dirty="0" err="1">
                <a:latin typeface="Times New Roman" pitchFamily="18" charset="0"/>
                <a:ea typeface="宋体" pitchFamily="2" charset="-122"/>
                <a:cs typeface="Times New Roman" pitchFamily="18" charset="0"/>
              </a:rPr>
              <a:t>spring.version</a:t>
            </a:r>
            <a:r>
              <a:rPr lang="en-US" altLang="zh-CN" sz="1800" b="0" dirty="0">
                <a:latin typeface="Times New Roman" pitchFamily="18" charset="0"/>
                <a:ea typeface="宋体" pitchFamily="2" charset="-122"/>
                <a:cs typeface="Times New Roman" pitchFamily="18" charset="0"/>
              </a:rPr>
              <a:t>}&lt;/version&gt;  </a:t>
            </a:r>
            <a:endParaRPr lang="zh-CN" altLang="zh-CN" sz="1800" b="0" dirty="0">
              <a:latin typeface="Times New Roman" pitchFamily="18" charset="0"/>
              <a:ea typeface="宋体" pitchFamily="2" charset="-122"/>
              <a:cs typeface="Times New Roman" pitchFamily="18" charset="0"/>
            </a:endParaRPr>
          </a:p>
          <a:p>
            <a:pPr>
              <a:spcBef>
                <a:spcPct val="0"/>
              </a:spcBef>
              <a:buFontTx/>
              <a:buNone/>
            </a:pPr>
            <a:r>
              <a:rPr lang="en-US" altLang="zh-CN" sz="1800" b="0" dirty="0">
                <a:latin typeface="Times New Roman" pitchFamily="18" charset="0"/>
                <a:ea typeface="宋体" pitchFamily="2" charset="-122"/>
                <a:cs typeface="Times New Roman" pitchFamily="18" charset="0"/>
              </a:rPr>
              <a:t>&lt;/dependency&gt;</a:t>
            </a:r>
            <a:endParaRPr lang="zh-CN" altLang="zh-CN" sz="1800" b="0" dirty="0">
              <a:latin typeface="Times New Roman" pitchFamily="18" charset="0"/>
              <a:ea typeface="宋体" pitchFamily="2" charset="-122"/>
              <a:cs typeface="Times New Roman" pitchFamily="18" charset="0"/>
            </a:endParaRPr>
          </a:p>
          <a:p>
            <a:pPr>
              <a:spcBef>
                <a:spcPct val="0"/>
              </a:spcBef>
              <a:buFontTx/>
              <a:buNone/>
            </a:pPr>
            <a:r>
              <a:rPr lang="en-US" altLang="zh-CN" sz="1800" b="0" dirty="0">
                <a:latin typeface="Times New Roman" pitchFamily="18" charset="0"/>
                <a:ea typeface="宋体" pitchFamily="2" charset="-122"/>
                <a:cs typeface="Times New Roman" pitchFamily="18" charset="0"/>
              </a:rPr>
              <a:t>&lt;/dependencies&gt;</a:t>
            </a:r>
            <a:endParaRPr lang="zh-CN" altLang="zh-CN" sz="1800" b="0" dirty="0">
              <a:latin typeface="Times New Roman" pitchFamily="18" charset="0"/>
              <a:ea typeface="宋体" pitchFamily="2" charset="-122"/>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8000"/>
                                  </p:stCondLst>
                                  <p:childTnLst>
                                    <p:set>
                                      <p:cBhvr>
                                        <p:cTn id="6" dur="1" fill="hold">
                                          <p:stCondLst>
                                            <p:cond delay="0"/>
                                          </p:stCondLst>
                                        </p:cTn>
                                        <p:tgtEl>
                                          <p:spTgt spid="64516"/>
                                        </p:tgtEl>
                                        <p:attrNameLst>
                                          <p:attrName>style.visibility</p:attrName>
                                        </p:attrNameLst>
                                      </p:cBhvr>
                                      <p:to>
                                        <p:strVal val="visible"/>
                                      </p:to>
                                    </p:set>
                                    <p:animEffect transition="in" filter="fade">
                                      <p:cBhvr>
                                        <p:cTn id="7" dur="500"/>
                                        <p:tgtEl>
                                          <p:spTgt spid="64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5"/>
          <p:cNvSpPr>
            <a:spLocks noGrp="1"/>
          </p:cNvSpPr>
          <p:nvPr>
            <p:ph type="ftr" sz="quarter" idx="5"/>
          </p:nvPr>
        </p:nvSpPr>
        <p:spPr/>
        <p:txBody>
          <a:bodyPr/>
          <a:lstStyle/>
          <a:p>
            <a:r>
              <a:rPr lang="en-US" altLang="zh-CN" smtClean="0"/>
              <a:t>/79</a:t>
            </a:r>
            <a:endParaRPr lang="zh-CN" altLang="en-US" dirty="0"/>
          </a:p>
        </p:txBody>
      </p:sp>
      <p:sp>
        <p:nvSpPr>
          <p:cNvPr id="7" name="灯片编号占位符 6"/>
          <p:cNvSpPr>
            <a:spLocks noGrp="1"/>
          </p:cNvSpPr>
          <p:nvPr>
            <p:ph type="sldNum" sz="quarter" idx="7"/>
          </p:nvPr>
        </p:nvSpPr>
        <p:spPr/>
        <p:txBody>
          <a:bodyPr/>
          <a:lstStyle/>
          <a:p>
            <a:fld id="{B6F15528-21DE-4FAA-801E-634DDDAF4B2B}" type="slidenum">
              <a:rPr lang="en-US" altLang="zh-CN" smtClean="0"/>
              <a:pPr/>
              <a:t>35</a:t>
            </a:fld>
            <a:endParaRPr lang="zh-CN" altLang="en-US" dirty="0"/>
          </a:p>
        </p:txBody>
      </p:sp>
      <p:sp>
        <p:nvSpPr>
          <p:cNvPr id="2" name="内容占位符 1"/>
          <p:cNvSpPr>
            <a:spLocks noGrp="1"/>
          </p:cNvSpPr>
          <p:nvPr>
            <p:ph sz="quarter" idx="10"/>
          </p:nvPr>
        </p:nvSpPr>
        <p:spPr>
          <a:xfrm>
            <a:off x="457200" y="857255"/>
            <a:ext cx="8229600" cy="864917"/>
          </a:xfrm>
        </p:spPr>
        <p:txBody>
          <a:bodyPr/>
          <a:lstStyle/>
          <a:p>
            <a:r>
              <a:rPr lang="en-US" altLang="zh-CN" dirty="0">
                <a:cs typeface="Times New Roman" pitchFamily="18" charset="0"/>
              </a:rPr>
              <a:t> &lt;dependencies&gt;&lt;/dependencies&gt;</a:t>
            </a:r>
            <a:r>
              <a:rPr lang="zh-CN" altLang="zh-CN" dirty="0">
                <a:cs typeface="Times New Roman" pitchFamily="18" charset="0"/>
              </a:rPr>
              <a:t>，此元素包含多个项目依赖需要使用的</a:t>
            </a:r>
            <a:r>
              <a:rPr lang="en-US" altLang="zh-CN" dirty="0">
                <a:cs typeface="Times New Roman" pitchFamily="18" charset="0"/>
              </a:rPr>
              <a:t>&lt;dependency&gt;&lt;/dependency&gt;</a:t>
            </a:r>
            <a:r>
              <a:rPr lang="zh-CN" altLang="zh-CN" dirty="0">
                <a:cs typeface="Times New Roman" pitchFamily="18" charset="0"/>
              </a:rPr>
              <a:t>元素。</a:t>
            </a:r>
            <a:endParaRPr lang="zh-CN" altLang="en-US" dirty="0"/>
          </a:p>
        </p:txBody>
      </p:sp>
      <p:sp>
        <p:nvSpPr>
          <p:cNvPr id="65538" name="标题 1"/>
          <p:cNvSpPr>
            <a:spLocks noGrp="1"/>
          </p:cNvSpPr>
          <p:nvPr>
            <p:ph type="title"/>
          </p:nvPr>
        </p:nvSpPr>
        <p:spPr/>
        <p:txBody>
          <a:bodyPr/>
          <a:lstStyle/>
          <a:p>
            <a:r>
              <a:rPr lang="en-US" altLang="zh-CN" dirty="0" smtClean="0"/>
              <a:t>dependencies</a:t>
            </a:r>
            <a:r>
              <a:rPr lang="zh-CN" altLang="zh-CN" dirty="0"/>
              <a:t>元素</a:t>
            </a:r>
            <a:endParaRPr lang="zh-CN" altLang="en-US" dirty="0"/>
          </a:p>
        </p:txBody>
      </p:sp>
      <p:pic>
        <p:nvPicPr>
          <p:cNvPr id="4" name="图片 3"/>
          <p:cNvPicPr/>
          <p:nvPr/>
        </p:nvPicPr>
        <p:blipFill rotWithShape="1">
          <a:blip r:embed="rId3"/>
          <a:srcRect l="7910" t="33994" r="9995" b="7398"/>
          <a:stretch/>
        </p:blipFill>
        <p:spPr>
          <a:xfrm>
            <a:off x="671712" y="2127826"/>
            <a:ext cx="3972296" cy="1959429"/>
          </a:xfrm>
          <a:prstGeom prst="rect">
            <a:avLst/>
          </a:prstGeom>
        </p:spPr>
      </p:pic>
      <p:pic>
        <p:nvPicPr>
          <p:cNvPr id="16486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844" t="17536" r="4871" b="4339"/>
          <a:stretch/>
        </p:blipFill>
        <p:spPr bwMode="auto">
          <a:xfrm>
            <a:off x="4904307" y="2139702"/>
            <a:ext cx="3556125" cy="227161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80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par>
                          <p:cTn id="8" fill="hold">
                            <p:stCondLst>
                              <p:cond delay="9000"/>
                            </p:stCondLst>
                            <p:childTnLst>
                              <p:par>
                                <p:cTn id="9" presetID="22" presetClass="entr" presetSubtype="1" fill="hold" nodeType="afterEffect">
                                  <p:stCondLst>
                                    <p:cond delay="0"/>
                                  </p:stCondLst>
                                  <p:childTnLst>
                                    <p:set>
                                      <p:cBhvr>
                                        <p:cTn id="10" dur="1" fill="hold">
                                          <p:stCondLst>
                                            <p:cond delay="0"/>
                                          </p:stCondLst>
                                        </p:cTn>
                                        <p:tgtEl>
                                          <p:spTgt spid="164866"/>
                                        </p:tgtEl>
                                        <p:attrNameLst>
                                          <p:attrName>style.visibility</p:attrName>
                                        </p:attrNameLst>
                                      </p:cBhvr>
                                      <p:to>
                                        <p:strVal val="visible"/>
                                      </p:to>
                                    </p:set>
                                    <p:animEffect transition="in" filter="wipe(up)">
                                      <p:cBhvr>
                                        <p:cTn id="11" dur="1000"/>
                                        <p:tgtEl>
                                          <p:spTgt spid="164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5"/>
          </p:nvPr>
        </p:nvSpPr>
        <p:spPr/>
        <p:txBody>
          <a:bodyPr/>
          <a:lstStyle/>
          <a:p>
            <a:r>
              <a:rPr lang="en-US" altLang="zh-CN" smtClean="0"/>
              <a:t>/79</a:t>
            </a:r>
            <a:endParaRPr lang="zh-CN" altLang="en-US" dirty="0"/>
          </a:p>
        </p:txBody>
      </p:sp>
      <p:sp>
        <p:nvSpPr>
          <p:cNvPr id="6" name="灯片编号占位符 5"/>
          <p:cNvSpPr>
            <a:spLocks noGrp="1"/>
          </p:cNvSpPr>
          <p:nvPr>
            <p:ph type="sldNum" sz="quarter" idx="7"/>
          </p:nvPr>
        </p:nvSpPr>
        <p:spPr/>
        <p:txBody>
          <a:bodyPr/>
          <a:lstStyle/>
          <a:p>
            <a:fld id="{B6F15528-21DE-4FAA-801E-634DDDAF4B2B}" type="slidenum">
              <a:rPr lang="en-US" altLang="zh-CN" smtClean="0"/>
              <a:pPr/>
              <a:t>36</a:t>
            </a:fld>
            <a:endParaRPr lang="zh-CN" altLang="en-US" dirty="0"/>
          </a:p>
        </p:txBody>
      </p:sp>
      <p:sp>
        <p:nvSpPr>
          <p:cNvPr id="2" name="内容占位符 1"/>
          <p:cNvSpPr>
            <a:spLocks noGrp="1"/>
          </p:cNvSpPr>
          <p:nvPr>
            <p:ph sz="quarter" idx="10"/>
          </p:nvPr>
        </p:nvSpPr>
        <p:spPr/>
        <p:txBody>
          <a:bodyPr/>
          <a:lstStyle/>
          <a:p>
            <a:r>
              <a:rPr lang="en-US" altLang="zh-CN" dirty="0">
                <a:cs typeface="Times New Roman" pitchFamily="18" charset="0"/>
              </a:rPr>
              <a:t> &lt;dependency&gt;&lt;/dependency&gt;</a:t>
            </a:r>
            <a:r>
              <a:rPr lang="zh-CN" altLang="zh-CN" dirty="0">
                <a:cs typeface="Times New Roman" pitchFamily="18" charset="0"/>
              </a:rPr>
              <a:t>元素内部通过</a:t>
            </a:r>
            <a:r>
              <a:rPr lang="en-US" altLang="zh-CN" dirty="0">
                <a:cs typeface="Times New Roman" pitchFamily="18" charset="0"/>
              </a:rPr>
              <a:t>&lt;</a:t>
            </a:r>
            <a:r>
              <a:rPr lang="en-US" altLang="zh-CN" dirty="0" err="1">
                <a:cs typeface="Times New Roman" pitchFamily="18" charset="0"/>
              </a:rPr>
              <a:t>groupId</a:t>
            </a:r>
            <a:r>
              <a:rPr lang="en-US" altLang="zh-CN" dirty="0">
                <a:cs typeface="Times New Roman" pitchFamily="18" charset="0"/>
              </a:rPr>
              <a:t>&gt;&lt;/</a:t>
            </a:r>
            <a:r>
              <a:rPr lang="en-US" altLang="zh-CN" dirty="0" err="1">
                <a:cs typeface="Times New Roman" pitchFamily="18" charset="0"/>
              </a:rPr>
              <a:t>groupId</a:t>
            </a:r>
            <a:r>
              <a:rPr lang="en-US" altLang="zh-CN" dirty="0">
                <a:cs typeface="Times New Roman" pitchFamily="18" charset="0"/>
              </a:rPr>
              <a:t>&gt;</a:t>
            </a:r>
            <a:r>
              <a:rPr lang="zh-CN" altLang="zh-CN" dirty="0">
                <a:cs typeface="Times New Roman" pitchFamily="18" charset="0"/>
              </a:rPr>
              <a:t>、</a:t>
            </a:r>
            <a:r>
              <a:rPr lang="en-US" altLang="zh-CN" dirty="0">
                <a:cs typeface="Times New Roman" pitchFamily="18" charset="0"/>
              </a:rPr>
              <a:t>&lt;</a:t>
            </a:r>
            <a:r>
              <a:rPr lang="en-US" altLang="zh-CN" dirty="0" err="1">
                <a:cs typeface="Times New Roman" pitchFamily="18" charset="0"/>
              </a:rPr>
              <a:t>artifactId</a:t>
            </a:r>
            <a:r>
              <a:rPr lang="en-US" altLang="zh-CN" dirty="0">
                <a:cs typeface="Times New Roman" pitchFamily="18" charset="0"/>
              </a:rPr>
              <a:t>&gt; &lt;/</a:t>
            </a:r>
            <a:r>
              <a:rPr lang="en-US" altLang="zh-CN" dirty="0" err="1">
                <a:cs typeface="Times New Roman" pitchFamily="18" charset="0"/>
              </a:rPr>
              <a:t>artifactId</a:t>
            </a:r>
            <a:r>
              <a:rPr lang="en-US" altLang="zh-CN" dirty="0">
                <a:cs typeface="Times New Roman" pitchFamily="18" charset="0"/>
              </a:rPr>
              <a:t>&gt;</a:t>
            </a:r>
            <a:r>
              <a:rPr lang="zh-CN" altLang="zh-CN" dirty="0">
                <a:cs typeface="Times New Roman" pitchFamily="18" charset="0"/>
              </a:rPr>
              <a:t>、</a:t>
            </a:r>
            <a:r>
              <a:rPr lang="en-US" altLang="zh-CN" dirty="0">
                <a:cs typeface="Times New Roman" pitchFamily="18" charset="0"/>
              </a:rPr>
              <a:t>&lt;version&gt;&lt;/version&gt;</a:t>
            </a:r>
            <a:r>
              <a:rPr lang="zh-CN" altLang="zh-CN" dirty="0">
                <a:cs typeface="Times New Roman" pitchFamily="18" charset="0"/>
              </a:rPr>
              <a:t>三个子元素确定唯一的依赖，也可以称为三个坐</a:t>
            </a:r>
            <a:r>
              <a:rPr lang="zh-CN" altLang="zh-CN" dirty="0" smtClean="0">
                <a:cs typeface="Times New Roman" pitchFamily="18" charset="0"/>
              </a:rPr>
              <a:t>标</a:t>
            </a:r>
            <a:r>
              <a:rPr lang="zh-CN" altLang="en-US" dirty="0" smtClean="0">
                <a:cs typeface="Times New Roman" pitchFamily="18" charset="0"/>
              </a:rPr>
              <a:t>（</a:t>
            </a:r>
            <a:r>
              <a:rPr lang="en-US" altLang="zh-CN" dirty="0" smtClean="0">
                <a:cs typeface="Times New Roman" pitchFamily="18" charset="0"/>
              </a:rPr>
              <a:t>Coordinates</a:t>
            </a:r>
            <a:r>
              <a:rPr lang="zh-CN" altLang="en-US" dirty="0" smtClean="0">
                <a:cs typeface="Times New Roman" pitchFamily="18" charset="0"/>
              </a:rPr>
              <a:t>）。</a:t>
            </a:r>
            <a:endParaRPr lang="zh-CN" altLang="en-US" dirty="0"/>
          </a:p>
        </p:txBody>
      </p:sp>
      <p:sp>
        <p:nvSpPr>
          <p:cNvPr id="66562" name="标题 1"/>
          <p:cNvSpPr>
            <a:spLocks noGrp="1"/>
          </p:cNvSpPr>
          <p:nvPr>
            <p:ph type="title"/>
          </p:nvPr>
        </p:nvSpPr>
        <p:spPr/>
        <p:txBody>
          <a:bodyPr/>
          <a:lstStyle/>
          <a:p>
            <a:r>
              <a:rPr lang="en-US" altLang="zh-CN" dirty="0" smtClean="0"/>
              <a:t>dependency</a:t>
            </a:r>
            <a:r>
              <a:rPr lang="zh-CN" altLang="zh-CN" dirty="0"/>
              <a:t>元素</a:t>
            </a:r>
            <a:endParaRPr lang="zh-CN" altLang="en-US" dirty="0"/>
          </a:p>
        </p:txBody>
      </p:sp>
      <p:sp>
        <p:nvSpPr>
          <p:cNvPr id="66564" name="文本框 4"/>
          <p:cNvSpPr txBox="1">
            <a:spLocks noChangeArrowheads="1"/>
          </p:cNvSpPr>
          <p:nvPr/>
        </p:nvSpPr>
        <p:spPr bwMode="auto">
          <a:xfrm>
            <a:off x="1259632" y="2351658"/>
            <a:ext cx="756051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sz="2400" b="1">
                <a:solidFill>
                  <a:schemeClr val="tx1"/>
                </a:solidFill>
                <a:latin typeface="黑体" pitchFamily="49" charset="-122"/>
                <a:ea typeface="黑体" pitchFamily="49" charset="-122"/>
              </a:defRPr>
            </a:lvl1pPr>
            <a:lvl2pPr marL="742950" indent="-285750">
              <a:spcBef>
                <a:spcPct val="20000"/>
              </a:spcBef>
              <a:buFont typeface="Arial" charset="0"/>
              <a:buChar char="–"/>
              <a:defRPr sz="2400" b="1">
                <a:solidFill>
                  <a:schemeClr val="tx1"/>
                </a:solidFill>
                <a:latin typeface="黑体" pitchFamily="49" charset="-122"/>
                <a:ea typeface="黑体" pitchFamily="49" charset="-122"/>
              </a:defRPr>
            </a:lvl2pPr>
            <a:lvl3pPr marL="1143000" indent="-228600">
              <a:spcBef>
                <a:spcPct val="20000"/>
              </a:spcBef>
              <a:buFont typeface="Arial" charset="0"/>
              <a:buChar char="•"/>
              <a:defRPr sz="2400" b="1">
                <a:solidFill>
                  <a:schemeClr val="tx1"/>
                </a:solidFill>
                <a:latin typeface="黑体" pitchFamily="49" charset="-122"/>
                <a:ea typeface="黑体" pitchFamily="49" charset="-122"/>
              </a:defRPr>
            </a:lvl3pPr>
            <a:lvl4pPr marL="1600200" indent="-228600">
              <a:spcBef>
                <a:spcPct val="20000"/>
              </a:spcBef>
              <a:buFont typeface="Arial" charset="0"/>
              <a:buChar char="–"/>
              <a:defRPr sz="2400" b="1">
                <a:solidFill>
                  <a:schemeClr val="tx1"/>
                </a:solidFill>
                <a:latin typeface="黑体" pitchFamily="49" charset="-122"/>
                <a:ea typeface="黑体" pitchFamily="49" charset="-122"/>
              </a:defRPr>
            </a:lvl4pPr>
            <a:lvl5pPr marL="2057400" indent="-228600">
              <a:spcBef>
                <a:spcPct val="20000"/>
              </a:spcBef>
              <a:buFont typeface="Arial" charset="0"/>
              <a:buChar char="»"/>
              <a:defRPr sz="24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9pPr>
          </a:lstStyle>
          <a:p>
            <a:pPr>
              <a:spcBef>
                <a:spcPct val="0"/>
              </a:spcBef>
              <a:buFontTx/>
              <a:buNone/>
            </a:pPr>
            <a:r>
              <a:rPr lang="en-US" altLang="zh-CN" sz="1800" b="0" dirty="0">
                <a:latin typeface="Arial" charset="0"/>
                <a:ea typeface="宋体" pitchFamily="2" charset="-122"/>
              </a:rPr>
              <a:t>&lt;dependency&gt;</a:t>
            </a:r>
            <a:endParaRPr lang="zh-CN" altLang="zh-CN" sz="1800" b="0" dirty="0">
              <a:latin typeface="Arial" charset="0"/>
              <a:ea typeface="宋体" pitchFamily="2" charset="-122"/>
            </a:endParaRPr>
          </a:p>
          <a:p>
            <a:pPr>
              <a:spcBef>
                <a:spcPct val="0"/>
              </a:spcBef>
              <a:buFontTx/>
              <a:buNone/>
            </a:pPr>
            <a:r>
              <a:rPr lang="en-US" altLang="zh-CN" sz="1800" b="0" dirty="0">
                <a:latin typeface="Arial" charset="0"/>
                <a:ea typeface="宋体" pitchFamily="2" charset="-122"/>
              </a:rPr>
              <a:t>	&lt;!--</a:t>
            </a:r>
            <a:r>
              <a:rPr lang="en-US" altLang="zh-CN" sz="1800" b="0" dirty="0" err="1">
                <a:latin typeface="Arial" charset="0"/>
                <a:ea typeface="宋体" pitchFamily="2" charset="-122"/>
              </a:rPr>
              <a:t>groupId</a:t>
            </a:r>
            <a:r>
              <a:rPr lang="zh-CN" altLang="zh-CN" sz="1800" b="0" dirty="0">
                <a:latin typeface="Arial" charset="0"/>
                <a:ea typeface="宋体" pitchFamily="2" charset="-122"/>
              </a:rPr>
              <a:t>组织的唯一标识</a:t>
            </a:r>
            <a:r>
              <a:rPr lang="en-US" altLang="zh-CN" sz="1800" b="0" dirty="0">
                <a:latin typeface="Arial" charset="0"/>
                <a:ea typeface="宋体" pitchFamily="2" charset="-122"/>
              </a:rPr>
              <a:t>  --&gt;</a:t>
            </a:r>
            <a:endParaRPr lang="zh-CN" altLang="zh-CN" sz="1800" b="0" dirty="0">
              <a:latin typeface="Arial" charset="0"/>
              <a:ea typeface="宋体" pitchFamily="2" charset="-122"/>
            </a:endParaRPr>
          </a:p>
          <a:p>
            <a:pPr>
              <a:spcBef>
                <a:spcPct val="0"/>
              </a:spcBef>
              <a:buFontTx/>
              <a:buNone/>
            </a:pPr>
            <a:r>
              <a:rPr lang="en-US" altLang="zh-CN" sz="1800" b="0" dirty="0">
                <a:latin typeface="Arial" charset="0"/>
                <a:ea typeface="宋体" pitchFamily="2" charset="-122"/>
              </a:rPr>
              <a:t>	&lt;</a:t>
            </a:r>
            <a:r>
              <a:rPr lang="en-US" altLang="zh-CN" sz="1800" b="0" dirty="0" err="1">
                <a:solidFill>
                  <a:srgbClr val="FF0000"/>
                </a:solidFill>
                <a:latin typeface="Arial" charset="0"/>
                <a:ea typeface="宋体" pitchFamily="2" charset="-122"/>
              </a:rPr>
              <a:t>groupId</a:t>
            </a:r>
            <a:r>
              <a:rPr lang="en-US" altLang="zh-CN" sz="1800" b="0" dirty="0">
                <a:latin typeface="Arial" charset="0"/>
                <a:ea typeface="宋体" pitchFamily="2" charset="-122"/>
              </a:rPr>
              <a:t>&gt;</a:t>
            </a:r>
            <a:r>
              <a:rPr lang="en-US" altLang="zh-CN" sz="1800" b="0" dirty="0" err="1">
                <a:latin typeface="Arial" charset="0"/>
                <a:ea typeface="宋体" pitchFamily="2" charset="-122"/>
              </a:rPr>
              <a:t>org.springframework</a:t>
            </a:r>
            <a:r>
              <a:rPr lang="en-US" altLang="zh-CN" sz="1800" b="0" dirty="0">
                <a:latin typeface="Arial" charset="0"/>
                <a:ea typeface="宋体" pitchFamily="2" charset="-122"/>
              </a:rPr>
              <a:t>&lt;/</a:t>
            </a:r>
            <a:r>
              <a:rPr lang="en-US" altLang="zh-CN" sz="1800" b="0" dirty="0" err="1">
                <a:latin typeface="Arial" charset="0"/>
                <a:ea typeface="宋体" pitchFamily="2" charset="-122"/>
              </a:rPr>
              <a:t>groupId</a:t>
            </a:r>
            <a:r>
              <a:rPr lang="en-US" altLang="zh-CN" sz="1800" b="0" dirty="0">
                <a:latin typeface="Arial" charset="0"/>
                <a:ea typeface="宋体" pitchFamily="2" charset="-122"/>
              </a:rPr>
              <a:t>&gt;  </a:t>
            </a:r>
            <a:endParaRPr lang="zh-CN" altLang="zh-CN" sz="1800" b="0" dirty="0">
              <a:latin typeface="Arial" charset="0"/>
              <a:ea typeface="宋体" pitchFamily="2" charset="-122"/>
            </a:endParaRPr>
          </a:p>
          <a:p>
            <a:pPr>
              <a:spcBef>
                <a:spcPct val="0"/>
              </a:spcBef>
              <a:buFontTx/>
              <a:buNone/>
            </a:pPr>
            <a:r>
              <a:rPr lang="en-US" altLang="zh-CN" sz="1800" b="0" dirty="0">
                <a:latin typeface="Arial" charset="0"/>
                <a:ea typeface="宋体" pitchFamily="2" charset="-122"/>
              </a:rPr>
              <a:t>	&lt;!--</a:t>
            </a:r>
            <a:r>
              <a:rPr lang="en-US" altLang="zh-CN" sz="1800" b="0" dirty="0" err="1">
                <a:latin typeface="Arial" charset="0"/>
                <a:ea typeface="宋体" pitchFamily="2" charset="-122"/>
              </a:rPr>
              <a:t>artifactId</a:t>
            </a:r>
            <a:r>
              <a:rPr lang="zh-CN" altLang="zh-CN" sz="1800" b="0" dirty="0">
                <a:latin typeface="Arial" charset="0"/>
                <a:ea typeface="宋体" pitchFamily="2" charset="-122"/>
              </a:rPr>
              <a:t>项目的唯一标识</a:t>
            </a:r>
            <a:r>
              <a:rPr lang="en-US" altLang="zh-CN" sz="1800" b="0" dirty="0">
                <a:latin typeface="Arial" charset="0"/>
                <a:ea typeface="宋体" pitchFamily="2" charset="-122"/>
              </a:rPr>
              <a:t>  --&gt;</a:t>
            </a:r>
            <a:endParaRPr lang="zh-CN" altLang="zh-CN" sz="1800" b="0" dirty="0">
              <a:latin typeface="Arial" charset="0"/>
              <a:ea typeface="宋体" pitchFamily="2" charset="-122"/>
            </a:endParaRPr>
          </a:p>
          <a:p>
            <a:pPr>
              <a:spcBef>
                <a:spcPct val="0"/>
              </a:spcBef>
              <a:buFontTx/>
              <a:buNone/>
            </a:pPr>
            <a:r>
              <a:rPr lang="en-US" altLang="zh-CN" sz="1800" b="0" dirty="0">
                <a:latin typeface="Arial" charset="0"/>
                <a:ea typeface="宋体" pitchFamily="2" charset="-122"/>
              </a:rPr>
              <a:t>    	 &lt;</a:t>
            </a:r>
            <a:r>
              <a:rPr lang="en-US" altLang="zh-CN" sz="1800" b="0" dirty="0" err="1">
                <a:solidFill>
                  <a:srgbClr val="FF0000"/>
                </a:solidFill>
                <a:latin typeface="Arial" charset="0"/>
                <a:ea typeface="宋体" pitchFamily="2" charset="-122"/>
              </a:rPr>
              <a:t>artifactId</a:t>
            </a:r>
            <a:r>
              <a:rPr lang="en-US" altLang="zh-CN" sz="1800" b="0" dirty="0">
                <a:latin typeface="Arial" charset="0"/>
                <a:ea typeface="宋体" pitchFamily="2" charset="-122"/>
              </a:rPr>
              <a:t>&gt;spring-core&lt;/</a:t>
            </a:r>
            <a:r>
              <a:rPr lang="en-US" altLang="zh-CN" sz="1800" b="0" dirty="0" err="1">
                <a:latin typeface="Arial" charset="0"/>
                <a:ea typeface="宋体" pitchFamily="2" charset="-122"/>
              </a:rPr>
              <a:t>artifactId</a:t>
            </a:r>
            <a:r>
              <a:rPr lang="en-US" altLang="zh-CN" sz="1800" b="0" dirty="0">
                <a:latin typeface="Arial" charset="0"/>
                <a:ea typeface="宋体" pitchFamily="2" charset="-122"/>
              </a:rPr>
              <a:t>&gt;  </a:t>
            </a:r>
            <a:endParaRPr lang="zh-CN" altLang="zh-CN" sz="1800" b="0" dirty="0">
              <a:latin typeface="Arial" charset="0"/>
              <a:ea typeface="宋体" pitchFamily="2" charset="-122"/>
            </a:endParaRPr>
          </a:p>
          <a:p>
            <a:pPr>
              <a:spcBef>
                <a:spcPct val="0"/>
              </a:spcBef>
              <a:buFontTx/>
              <a:buNone/>
            </a:pPr>
            <a:r>
              <a:rPr lang="en-US" altLang="zh-CN" sz="1800" b="0" dirty="0">
                <a:latin typeface="Arial" charset="0"/>
                <a:ea typeface="宋体" pitchFamily="2" charset="-122"/>
              </a:rPr>
              <a:t>     	&lt;!--version </a:t>
            </a:r>
            <a:r>
              <a:rPr lang="zh-CN" altLang="zh-CN" sz="1800" b="0" dirty="0">
                <a:latin typeface="Arial" charset="0"/>
                <a:ea typeface="宋体" pitchFamily="2" charset="-122"/>
              </a:rPr>
              <a:t>项目的版本号</a:t>
            </a:r>
            <a:r>
              <a:rPr lang="en-US" altLang="zh-CN" sz="1800" b="0" dirty="0">
                <a:latin typeface="Arial" charset="0"/>
                <a:ea typeface="宋体" pitchFamily="2" charset="-122"/>
              </a:rPr>
              <a:t> --&gt;</a:t>
            </a:r>
            <a:endParaRPr lang="zh-CN" altLang="zh-CN" sz="1800" b="0" dirty="0">
              <a:latin typeface="Arial" charset="0"/>
              <a:ea typeface="宋体" pitchFamily="2" charset="-122"/>
            </a:endParaRPr>
          </a:p>
          <a:p>
            <a:pPr>
              <a:spcBef>
                <a:spcPct val="0"/>
              </a:spcBef>
              <a:buFontTx/>
              <a:buNone/>
            </a:pPr>
            <a:r>
              <a:rPr lang="en-US" altLang="zh-CN" sz="1800" b="0" dirty="0">
                <a:latin typeface="Arial" charset="0"/>
                <a:ea typeface="宋体" pitchFamily="2" charset="-122"/>
              </a:rPr>
              <a:t>     	&lt;</a:t>
            </a:r>
            <a:r>
              <a:rPr lang="en-US" altLang="zh-CN" sz="1800" b="0" dirty="0">
                <a:solidFill>
                  <a:srgbClr val="FF0000"/>
                </a:solidFill>
                <a:latin typeface="Arial" charset="0"/>
                <a:ea typeface="宋体" pitchFamily="2" charset="-122"/>
              </a:rPr>
              <a:t>version</a:t>
            </a:r>
            <a:r>
              <a:rPr lang="en-US" altLang="zh-CN" sz="1800" b="0" dirty="0">
                <a:latin typeface="Arial" charset="0"/>
                <a:ea typeface="宋体" pitchFamily="2" charset="-122"/>
              </a:rPr>
              <a:t>&gt;${</a:t>
            </a:r>
            <a:r>
              <a:rPr lang="en-US" altLang="zh-CN" sz="1800" b="0" dirty="0" err="1">
                <a:latin typeface="Arial" charset="0"/>
                <a:ea typeface="宋体" pitchFamily="2" charset="-122"/>
              </a:rPr>
              <a:t>spring.version</a:t>
            </a:r>
            <a:r>
              <a:rPr lang="en-US" altLang="zh-CN" sz="1800" b="0" dirty="0">
                <a:latin typeface="Arial" charset="0"/>
                <a:ea typeface="宋体" pitchFamily="2" charset="-122"/>
              </a:rPr>
              <a:t>}&lt;/version&gt;  </a:t>
            </a:r>
            <a:endParaRPr lang="zh-CN" altLang="zh-CN" sz="1800" b="0" dirty="0">
              <a:latin typeface="Arial" charset="0"/>
              <a:ea typeface="宋体" pitchFamily="2" charset="-122"/>
            </a:endParaRPr>
          </a:p>
          <a:p>
            <a:pPr>
              <a:spcBef>
                <a:spcPct val="0"/>
              </a:spcBef>
              <a:buFontTx/>
              <a:buNone/>
            </a:pPr>
            <a:r>
              <a:rPr lang="en-US" altLang="zh-CN" sz="1800" b="0" dirty="0">
                <a:latin typeface="Arial" charset="0"/>
                <a:ea typeface="宋体" pitchFamily="2" charset="-122"/>
              </a:rPr>
              <a:t>&lt;/dependency&gt;</a:t>
            </a:r>
            <a:endParaRPr lang="zh-CN" altLang="zh-CN" sz="1800" b="0" dirty="0">
              <a:latin typeface="Arial" charset="0"/>
              <a:ea typeface="宋体"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0"/>
                                  </p:stCondLst>
                                  <p:childTnLst>
                                    <p:set>
                                      <p:cBhvr>
                                        <p:cTn id="6" dur="1" fill="hold">
                                          <p:stCondLst>
                                            <p:cond delay="0"/>
                                          </p:stCondLst>
                                        </p:cTn>
                                        <p:tgtEl>
                                          <p:spTgt spid="66564"/>
                                        </p:tgtEl>
                                        <p:attrNameLst>
                                          <p:attrName>style.visibility</p:attrName>
                                        </p:attrNameLst>
                                      </p:cBhvr>
                                      <p:to>
                                        <p:strVal val="visible"/>
                                      </p:to>
                                    </p:set>
                                    <p:animEffect transition="in" filter="fade">
                                      <p:cBhvr>
                                        <p:cTn id="7" dur="500"/>
                                        <p:tgtEl>
                                          <p:spTgt spid="66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5"/>
          </p:nvPr>
        </p:nvSpPr>
        <p:spPr/>
        <p:txBody>
          <a:bodyPr/>
          <a:lstStyle/>
          <a:p>
            <a:r>
              <a:rPr lang="en-US" altLang="zh-CN" smtClean="0"/>
              <a:t>/79</a:t>
            </a:r>
            <a:endParaRPr lang="zh-CN" altLang="en-US" dirty="0"/>
          </a:p>
        </p:txBody>
      </p:sp>
      <p:sp>
        <p:nvSpPr>
          <p:cNvPr id="4" name="灯片编号占位符 3"/>
          <p:cNvSpPr>
            <a:spLocks noGrp="1"/>
          </p:cNvSpPr>
          <p:nvPr>
            <p:ph type="sldNum" sz="quarter" idx="7"/>
          </p:nvPr>
        </p:nvSpPr>
        <p:spPr/>
        <p:txBody>
          <a:bodyPr/>
          <a:lstStyle/>
          <a:p>
            <a:fld id="{B6F15528-21DE-4FAA-801E-634DDDAF4B2B}" type="slidenum">
              <a:rPr lang="en-US" altLang="zh-CN" smtClean="0"/>
              <a:pPr/>
              <a:t>37</a:t>
            </a:fld>
            <a:endParaRPr lang="zh-CN" altLang="en-US" dirty="0"/>
          </a:p>
        </p:txBody>
      </p:sp>
      <p:sp>
        <p:nvSpPr>
          <p:cNvPr id="7" name="内容占位符 6"/>
          <p:cNvSpPr>
            <a:spLocks noGrp="1"/>
          </p:cNvSpPr>
          <p:nvPr>
            <p:ph sz="quarter" idx="10"/>
          </p:nvPr>
        </p:nvSpPr>
        <p:spPr/>
        <p:txBody>
          <a:bodyPr/>
          <a:lstStyle/>
          <a:p>
            <a:endParaRPr lang="zh-CN" altLang="en-US"/>
          </a:p>
        </p:txBody>
      </p:sp>
      <p:sp>
        <p:nvSpPr>
          <p:cNvPr id="2" name="标题 1"/>
          <p:cNvSpPr>
            <a:spLocks noGrp="1"/>
          </p:cNvSpPr>
          <p:nvPr>
            <p:ph type="title"/>
          </p:nvPr>
        </p:nvSpPr>
        <p:spPr/>
        <p:txBody>
          <a:bodyPr/>
          <a:lstStyle/>
          <a:p>
            <a:r>
              <a:rPr lang="en-US" altLang="zh-CN" dirty="0" smtClean="0"/>
              <a:t>Coordinates</a:t>
            </a:r>
            <a:r>
              <a:rPr lang="zh-CN" altLang="en-US" dirty="0"/>
              <a:t>坐标</a:t>
            </a:r>
          </a:p>
        </p:txBody>
      </p:sp>
      <p:pic>
        <p:nvPicPr>
          <p:cNvPr id="163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217613"/>
            <a:ext cx="5486400" cy="2706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74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5"/>
          </p:nvPr>
        </p:nvSpPr>
        <p:spPr/>
        <p:txBody>
          <a:bodyPr/>
          <a:lstStyle/>
          <a:p>
            <a:r>
              <a:rPr lang="en-US" altLang="zh-CN" smtClean="0"/>
              <a:t>/79</a:t>
            </a:r>
            <a:endParaRPr lang="zh-CN" altLang="en-US" dirty="0"/>
          </a:p>
        </p:txBody>
      </p:sp>
      <p:sp>
        <p:nvSpPr>
          <p:cNvPr id="9" name="灯片编号占位符 8"/>
          <p:cNvSpPr>
            <a:spLocks noGrp="1"/>
          </p:cNvSpPr>
          <p:nvPr>
            <p:ph type="sldNum" sz="quarter" idx="7"/>
          </p:nvPr>
        </p:nvSpPr>
        <p:spPr/>
        <p:txBody>
          <a:bodyPr/>
          <a:lstStyle/>
          <a:p>
            <a:fld id="{B6F15528-21DE-4FAA-801E-634DDDAF4B2B}" type="slidenum">
              <a:rPr lang="en-US" altLang="zh-CN" smtClean="0"/>
              <a:pPr/>
              <a:t>38</a:t>
            </a:fld>
            <a:endParaRPr lang="zh-CN" altLang="en-US" dirty="0"/>
          </a:p>
        </p:txBody>
      </p:sp>
      <p:sp>
        <p:nvSpPr>
          <p:cNvPr id="7" name="内容占位符 6"/>
          <p:cNvSpPr>
            <a:spLocks noGrp="1"/>
          </p:cNvSpPr>
          <p:nvPr>
            <p:ph sz="quarter" idx="10"/>
          </p:nvPr>
        </p:nvSpPr>
        <p:spPr/>
        <p:txBody>
          <a:bodyPr/>
          <a:lstStyle/>
          <a:p>
            <a:endParaRPr lang="zh-CN" altLang="en-US" dirty="0"/>
          </a:p>
        </p:txBody>
      </p:sp>
      <p:sp>
        <p:nvSpPr>
          <p:cNvPr id="2" name="标题 1"/>
          <p:cNvSpPr>
            <a:spLocks noGrp="1"/>
          </p:cNvSpPr>
          <p:nvPr>
            <p:ph type="title"/>
          </p:nvPr>
        </p:nvSpPr>
        <p:spPr/>
        <p:txBody>
          <a:bodyPr/>
          <a:lstStyle/>
          <a:p>
            <a:r>
              <a:rPr lang="en-US" altLang="zh-CN" dirty="0" smtClean="0"/>
              <a:t>Coordinates</a:t>
            </a:r>
            <a:r>
              <a:rPr lang="zh-CN" altLang="en-US" dirty="0"/>
              <a:t>坐标</a:t>
            </a:r>
          </a:p>
        </p:txBody>
      </p:sp>
      <p:pic>
        <p:nvPicPr>
          <p:cNvPr id="8" name="图片 7"/>
          <p:cNvPicPr/>
          <p:nvPr/>
        </p:nvPicPr>
        <p:blipFill>
          <a:blip r:embed="rId2"/>
          <a:stretch>
            <a:fillRect/>
          </a:stretch>
        </p:blipFill>
        <p:spPr>
          <a:xfrm>
            <a:off x="1828800" y="1278890"/>
            <a:ext cx="5486400" cy="2585720"/>
          </a:xfrm>
          <a:prstGeom prst="rect">
            <a:avLst/>
          </a:prstGeom>
        </p:spPr>
      </p:pic>
      <p:sp>
        <p:nvSpPr>
          <p:cNvPr id="3" name="矩形 2"/>
          <p:cNvSpPr/>
          <p:nvPr/>
        </p:nvSpPr>
        <p:spPr>
          <a:xfrm>
            <a:off x="899592" y="4218642"/>
            <a:ext cx="7056784" cy="369332"/>
          </a:xfrm>
          <a:prstGeom prst="rect">
            <a:avLst/>
          </a:prstGeom>
        </p:spPr>
        <p:txBody>
          <a:bodyPr wrap="square">
            <a:spAutoFit/>
          </a:bodyPr>
          <a:lstStyle/>
          <a:p>
            <a:r>
              <a:rPr lang="zh-CN" altLang="en-US" dirty="0"/>
              <a:t>这</a:t>
            </a:r>
            <a:r>
              <a:rPr lang="en-US" altLang="zh-CN" dirty="0"/>
              <a:t>4</a:t>
            </a:r>
            <a:r>
              <a:rPr lang="zh-CN" altLang="en-US" dirty="0"/>
              <a:t>个属性能唯一标识一个产品的，它就是</a:t>
            </a:r>
            <a:r>
              <a:rPr lang="en-US" altLang="zh-CN" dirty="0"/>
              <a:t>Maven</a:t>
            </a:r>
            <a:r>
              <a:rPr lang="zh-CN" altLang="en-US" dirty="0"/>
              <a:t>仓库的</a:t>
            </a:r>
            <a:r>
              <a:rPr lang="en-US" altLang="zh-CN" dirty="0"/>
              <a:t>GPS</a:t>
            </a:r>
            <a:r>
              <a:rPr lang="zh-CN" altLang="en-US" dirty="0"/>
              <a:t>系统。</a:t>
            </a:r>
          </a:p>
        </p:txBody>
      </p:sp>
    </p:spTree>
    <p:extLst>
      <p:ext uri="{BB962C8B-B14F-4D97-AF65-F5344CB8AC3E}">
        <p14:creationId xmlns:p14="http://schemas.microsoft.com/office/powerpoint/2010/main" val="132600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5"/>
          </p:nvPr>
        </p:nvSpPr>
        <p:spPr/>
        <p:txBody>
          <a:bodyPr/>
          <a:lstStyle/>
          <a:p>
            <a:r>
              <a:rPr lang="en-US" altLang="zh-CN" smtClean="0"/>
              <a:t>/79</a:t>
            </a:r>
            <a:endParaRPr lang="zh-CN" altLang="en-US" dirty="0"/>
          </a:p>
        </p:txBody>
      </p:sp>
      <p:sp>
        <p:nvSpPr>
          <p:cNvPr id="9" name="灯片编号占位符 8"/>
          <p:cNvSpPr>
            <a:spLocks noGrp="1"/>
          </p:cNvSpPr>
          <p:nvPr>
            <p:ph type="sldNum" sz="quarter" idx="7"/>
          </p:nvPr>
        </p:nvSpPr>
        <p:spPr/>
        <p:txBody>
          <a:bodyPr/>
          <a:lstStyle/>
          <a:p>
            <a:fld id="{B6F15528-21DE-4FAA-801E-634DDDAF4B2B}" type="slidenum">
              <a:rPr lang="en-US" altLang="zh-CN" smtClean="0"/>
              <a:pPr/>
              <a:t>39</a:t>
            </a:fld>
            <a:endParaRPr lang="zh-CN" altLang="en-US" dirty="0"/>
          </a:p>
        </p:txBody>
      </p:sp>
      <p:sp>
        <p:nvSpPr>
          <p:cNvPr id="7" name="内容占位符 6"/>
          <p:cNvSpPr>
            <a:spLocks noGrp="1"/>
          </p:cNvSpPr>
          <p:nvPr>
            <p:ph sz="quarter" idx="10"/>
          </p:nvPr>
        </p:nvSpPr>
        <p:spPr/>
        <p:txBody>
          <a:bodyPr/>
          <a:lstStyle/>
          <a:p>
            <a:endParaRPr lang="zh-CN" altLang="en-US"/>
          </a:p>
        </p:txBody>
      </p:sp>
      <p:sp>
        <p:nvSpPr>
          <p:cNvPr id="2" name="标题 1"/>
          <p:cNvSpPr>
            <a:spLocks noGrp="1"/>
          </p:cNvSpPr>
          <p:nvPr>
            <p:ph type="title"/>
          </p:nvPr>
        </p:nvSpPr>
        <p:spPr/>
        <p:txBody>
          <a:bodyPr/>
          <a:lstStyle/>
          <a:p>
            <a:r>
              <a:rPr lang="en-US" altLang="zh-CN" dirty="0" smtClean="0"/>
              <a:t>Coordinates</a:t>
            </a:r>
            <a:r>
              <a:rPr lang="zh-CN" altLang="en-US" dirty="0"/>
              <a:t>坐标</a:t>
            </a:r>
          </a:p>
        </p:txBody>
      </p:sp>
      <p:pic>
        <p:nvPicPr>
          <p:cNvPr id="8" name="图片 7"/>
          <p:cNvPicPr/>
          <p:nvPr/>
        </p:nvPicPr>
        <p:blipFill>
          <a:blip r:embed="rId2"/>
          <a:stretch>
            <a:fillRect/>
          </a:stretch>
        </p:blipFill>
        <p:spPr>
          <a:xfrm>
            <a:off x="1965920" y="1275606"/>
            <a:ext cx="5486400" cy="2860675"/>
          </a:xfrm>
          <a:prstGeom prst="rect">
            <a:avLst/>
          </a:prstGeom>
        </p:spPr>
      </p:pic>
      <p:sp>
        <p:nvSpPr>
          <p:cNvPr id="3" name="矩形 2"/>
          <p:cNvSpPr/>
          <p:nvPr/>
        </p:nvSpPr>
        <p:spPr>
          <a:xfrm>
            <a:off x="2293171" y="4218642"/>
            <a:ext cx="4557658" cy="369332"/>
          </a:xfrm>
          <a:prstGeom prst="rect">
            <a:avLst/>
          </a:prstGeom>
        </p:spPr>
        <p:txBody>
          <a:bodyPr wrap="none">
            <a:spAutoFit/>
          </a:bodyPr>
          <a:lstStyle/>
          <a:p>
            <a:r>
              <a:rPr lang="en-US" altLang="zh-CN" dirty="0"/>
              <a:t>packaging</a:t>
            </a:r>
            <a:r>
              <a:rPr lang="zh-CN" altLang="zh-CN" dirty="0"/>
              <a:t>是可以缺省的，它默认是</a:t>
            </a:r>
            <a:r>
              <a:rPr lang="en-US" altLang="zh-CN" dirty="0"/>
              <a:t>Jar</a:t>
            </a:r>
            <a:r>
              <a:rPr lang="zh-CN" altLang="zh-CN" dirty="0"/>
              <a:t>包。</a:t>
            </a:r>
          </a:p>
        </p:txBody>
      </p:sp>
    </p:spTree>
    <p:extLst>
      <p:ext uri="{BB962C8B-B14F-4D97-AF65-F5344CB8AC3E}">
        <p14:creationId xmlns:p14="http://schemas.microsoft.com/office/powerpoint/2010/main" val="132600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2743200" y="2114550"/>
            <a:ext cx="5638800" cy="686726"/>
          </a:xfrm>
        </p:spPr>
        <p:txBody>
          <a:bodyPr/>
          <a:lstStyle/>
          <a:p>
            <a:r>
              <a:rPr lang="en-US" altLang="zh-CN" dirty="0" smtClean="0"/>
              <a:t>Spring</a:t>
            </a:r>
            <a:r>
              <a:rPr lang="zh-CN" altLang="en-US" dirty="0" smtClean="0"/>
              <a:t>核心基础</a:t>
            </a:r>
            <a:endParaRPr lang="zh-CN" altLang="en-US" dirty="0"/>
          </a:p>
        </p:txBody>
      </p:sp>
    </p:spTree>
    <p:extLst>
      <p:ext uri="{BB962C8B-B14F-4D97-AF65-F5344CB8AC3E}">
        <p14:creationId xmlns:p14="http://schemas.microsoft.com/office/powerpoint/2010/main" val="404340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4"/>
          <p:cNvSpPr>
            <a:spLocks noGrp="1"/>
          </p:cNvSpPr>
          <p:nvPr>
            <p:ph type="ftr" sz="quarter" idx="5"/>
          </p:nvPr>
        </p:nvSpPr>
        <p:spPr/>
        <p:txBody>
          <a:bodyPr/>
          <a:lstStyle/>
          <a:p>
            <a:r>
              <a:rPr lang="en-US" altLang="zh-CN" smtClean="0"/>
              <a:t>/79</a:t>
            </a:r>
            <a:endParaRPr lang="zh-CN" altLang="en-US" dirty="0"/>
          </a:p>
        </p:txBody>
      </p:sp>
      <p:sp>
        <p:nvSpPr>
          <p:cNvPr id="6" name="灯片编号占位符 5"/>
          <p:cNvSpPr>
            <a:spLocks noGrp="1"/>
          </p:cNvSpPr>
          <p:nvPr>
            <p:ph type="sldNum" sz="quarter" idx="7"/>
          </p:nvPr>
        </p:nvSpPr>
        <p:spPr/>
        <p:txBody>
          <a:bodyPr/>
          <a:lstStyle/>
          <a:p>
            <a:fld id="{B6F15528-21DE-4FAA-801E-634DDDAF4B2B}" type="slidenum">
              <a:rPr lang="en-US" altLang="zh-CN" smtClean="0"/>
              <a:pPr/>
              <a:t>40</a:t>
            </a:fld>
            <a:endParaRPr lang="zh-CN" altLang="en-US" dirty="0"/>
          </a:p>
        </p:txBody>
      </p:sp>
      <p:sp>
        <p:nvSpPr>
          <p:cNvPr id="2" name="内容占位符 1"/>
          <p:cNvSpPr>
            <a:spLocks noGrp="1"/>
          </p:cNvSpPr>
          <p:nvPr>
            <p:ph sz="quarter" idx="10"/>
          </p:nvPr>
        </p:nvSpPr>
        <p:spPr>
          <a:xfrm>
            <a:off x="457200" y="857255"/>
            <a:ext cx="8229600" cy="1329659"/>
          </a:xfrm>
        </p:spPr>
        <p:txBody>
          <a:bodyPr/>
          <a:lstStyle/>
          <a:p>
            <a:r>
              <a:rPr lang="zh-CN" altLang="zh-CN" dirty="0">
                <a:cs typeface="Times New Roman" pitchFamily="18" charset="0"/>
              </a:rPr>
              <a:t>在</a:t>
            </a:r>
            <a:r>
              <a:rPr lang="en-US" altLang="zh-CN" dirty="0">
                <a:cs typeface="Times New Roman" pitchFamily="18" charset="0"/>
              </a:rPr>
              <a:t>&lt;dependency&gt;&lt;/dependency&gt;</a:t>
            </a:r>
            <a:r>
              <a:rPr lang="zh-CN" altLang="zh-CN" dirty="0">
                <a:cs typeface="Times New Roman" pitchFamily="18" charset="0"/>
              </a:rPr>
              <a:t>元素中，有时使用</a:t>
            </a:r>
            <a:r>
              <a:rPr lang="en-US" altLang="zh-CN" dirty="0">
                <a:cs typeface="Times New Roman" pitchFamily="18" charset="0"/>
              </a:rPr>
              <a:t>&lt;scope&gt;&lt;/scope&gt;</a:t>
            </a:r>
            <a:r>
              <a:rPr lang="zh-CN" altLang="zh-CN" dirty="0">
                <a:cs typeface="Times New Roman" pitchFamily="18" charset="0"/>
              </a:rPr>
              <a:t>子元素管理依赖的部署。</a:t>
            </a:r>
            <a:endParaRPr lang="zh-CN" altLang="en-US" dirty="0">
              <a:cs typeface="Times New Roman" pitchFamily="18" charset="0"/>
            </a:endParaRPr>
          </a:p>
          <a:p>
            <a:endParaRPr lang="zh-CN" altLang="en-US" dirty="0"/>
          </a:p>
        </p:txBody>
      </p:sp>
      <p:sp>
        <p:nvSpPr>
          <p:cNvPr id="67586" name="标题 1"/>
          <p:cNvSpPr>
            <a:spLocks noGrp="1"/>
          </p:cNvSpPr>
          <p:nvPr>
            <p:ph type="title"/>
          </p:nvPr>
        </p:nvSpPr>
        <p:spPr/>
        <p:txBody>
          <a:bodyPr/>
          <a:lstStyle/>
          <a:p>
            <a:r>
              <a:rPr lang="en-US" altLang="zh-CN" dirty="0" smtClean="0"/>
              <a:t>scope</a:t>
            </a:r>
            <a:r>
              <a:rPr lang="zh-CN" altLang="zh-CN" dirty="0"/>
              <a:t>子元素</a:t>
            </a:r>
            <a:endParaRPr lang="zh-CN" altLang="en-US" dirty="0"/>
          </a:p>
        </p:txBody>
      </p:sp>
      <p:sp>
        <p:nvSpPr>
          <p:cNvPr id="67588" name="文本框 4"/>
          <p:cNvSpPr txBox="1">
            <a:spLocks noChangeArrowheads="1"/>
          </p:cNvSpPr>
          <p:nvPr/>
        </p:nvSpPr>
        <p:spPr bwMode="auto">
          <a:xfrm>
            <a:off x="755576" y="1779662"/>
            <a:ext cx="7704856" cy="321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charset="0"/>
              <a:buChar char="•"/>
              <a:defRPr sz="2400" b="1">
                <a:solidFill>
                  <a:schemeClr val="tx1"/>
                </a:solidFill>
                <a:latin typeface="黑体" pitchFamily="49" charset="-122"/>
                <a:ea typeface="黑体" pitchFamily="49" charset="-122"/>
              </a:defRPr>
            </a:lvl1pPr>
            <a:lvl2pPr marL="742950" indent="-285750">
              <a:spcBef>
                <a:spcPct val="20000"/>
              </a:spcBef>
              <a:buFont typeface="Arial" charset="0"/>
              <a:buChar char="–"/>
              <a:defRPr sz="2400" b="1">
                <a:solidFill>
                  <a:schemeClr val="tx1"/>
                </a:solidFill>
                <a:latin typeface="黑体" pitchFamily="49" charset="-122"/>
                <a:ea typeface="黑体" pitchFamily="49" charset="-122"/>
              </a:defRPr>
            </a:lvl2pPr>
            <a:lvl3pPr marL="1143000" indent="-228600">
              <a:spcBef>
                <a:spcPct val="20000"/>
              </a:spcBef>
              <a:buFont typeface="Arial" charset="0"/>
              <a:buChar char="•"/>
              <a:defRPr sz="2400" b="1">
                <a:solidFill>
                  <a:schemeClr val="tx1"/>
                </a:solidFill>
                <a:latin typeface="黑体" pitchFamily="49" charset="-122"/>
                <a:ea typeface="黑体" pitchFamily="49" charset="-122"/>
              </a:defRPr>
            </a:lvl3pPr>
            <a:lvl4pPr marL="1600200" indent="-228600">
              <a:spcBef>
                <a:spcPct val="20000"/>
              </a:spcBef>
              <a:buFont typeface="Arial" charset="0"/>
              <a:buChar char="–"/>
              <a:defRPr sz="2400" b="1">
                <a:solidFill>
                  <a:schemeClr val="tx1"/>
                </a:solidFill>
                <a:latin typeface="黑体" pitchFamily="49" charset="-122"/>
                <a:ea typeface="黑体" pitchFamily="49" charset="-122"/>
              </a:defRPr>
            </a:lvl4pPr>
            <a:lvl5pPr marL="2057400" indent="-228600">
              <a:spcBef>
                <a:spcPct val="20000"/>
              </a:spcBef>
              <a:buFont typeface="Arial" charset="0"/>
              <a:buChar char="»"/>
              <a:defRPr sz="24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Font typeface="Arial" charset="0"/>
              <a:buChar char="»"/>
              <a:defRPr sz="2400" b="1">
                <a:solidFill>
                  <a:schemeClr val="tx1"/>
                </a:solidFill>
                <a:latin typeface="黑体" pitchFamily="49" charset="-122"/>
                <a:ea typeface="黑体" pitchFamily="49" charset="-122"/>
              </a:defRPr>
            </a:lvl9pPr>
          </a:lstStyle>
          <a:p>
            <a:pPr>
              <a:spcBef>
                <a:spcPct val="0"/>
              </a:spcBef>
              <a:buFontTx/>
              <a:buNone/>
            </a:pPr>
            <a:r>
              <a:rPr lang="zh-CN" altLang="zh-CN" sz="1450" b="0" dirty="0">
                <a:solidFill>
                  <a:srgbClr val="FF0000"/>
                </a:solidFill>
                <a:latin typeface="Times New Roman" pitchFamily="18" charset="0"/>
                <a:cs typeface="Times New Roman" pitchFamily="18" charset="0"/>
              </a:rPr>
              <a:t>（</a:t>
            </a:r>
            <a:r>
              <a:rPr lang="en-US" altLang="zh-CN" sz="1450" b="0" dirty="0">
                <a:solidFill>
                  <a:srgbClr val="FF0000"/>
                </a:solidFill>
                <a:latin typeface="Times New Roman" pitchFamily="18" charset="0"/>
                <a:cs typeface="Times New Roman" pitchFamily="18" charset="0"/>
              </a:rPr>
              <a:t>1</a:t>
            </a:r>
            <a:r>
              <a:rPr lang="zh-CN" altLang="zh-CN" sz="1450" b="0" dirty="0">
                <a:solidFill>
                  <a:srgbClr val="FF0000"/>
                </a:solidFill>
                <a:latin typeface="Times New Roman" pitchFamily="18" charset="0"/>
                <a:cs typeface="Times New Roman" pitchFamily="18" charset="0"/>
              </a:rPr>
              <a:t>）</a:t>
            </a:r>
            <a:r>
              <a:rPr lang="en-US" altLang="zh-CN" sz="1450" b="0" dirty="0">
                <a:solidFill>
                  <a:srgbClr val="FF0000"/>
                </a:solidFill>
                <a:latin typeface="Times New Roman" pitchFamily="18" charset="0"/>
                <a:cs typeface="Times New Roman" pitchFamily="18" charset="0"/>
              </a:rPr>
              <a:t>compile</a:t>
            </a:r>
            <a:r>
              <a:rPr lang="zh-CN" altLang="zh-CN" sz="1450" b="0" dirty="0">
                <a:solidFill>
                  <a:srgbClr val="FF0000"/>
                </a:solidFill>
                <a:latin typeface="Times New Roman" pitchFamily="18" charset="0"/>
                <a:cs typeface="Times New Roman" pitchFamily="18" charset="0"/>
              </a:rPr>
              <a:t>（编译范围）</a:t>
            </a:r>
          </a:p>
          <a:p>
            <a:pPr>
              <a:spcBef>
                <a:spcPct val="0"/>
              </a:spcBef>
              <a:buFontTx/>
              <a:buNone/>
            </a:pPr>
            <a:r>
              <a:rPr lang="en-US" altLang="zh-CN" sz="1450" b="0" dirty="0">
                <a:latin typeface="Times New Roman" pitchFamily="18" charset="0"/>
                <a:cs typeface="Times New Roman" pitchFamily="18" charset="0"/>
              </a:rPr>
              <a:t>compile</a:t>
            </a:r>
            <a:r>
              <a:rPr lang="zh-CN" altLang="zh-CN" sz="1450" b="0" dirty="0">
                <a:latin typeface="Times New Roman" pitchFamily="18" charset="0"/>
                <a:cs typeface="Times New Roman" pitchFamily="18" charset="0"/>
              </a:rPr>
              <a:t>是缺省值，即默认范围。依赖如果没有提供范围，那么该依赖的范围就是编译范围。编译范围的依赖，在所有的</a:t>
            </a:r>
            <a:r>
              <a:rPr lang="en-US" altLang="zh-CN" sz="1450" b="0" dirty="0" err="1">
                <a:latin typeface="Times New Roman" pitchFamily="18" charset="0"/>
                <a:cs typeface="Times New Roman" pitchFamily="18" charset="0"/>
              </a:rPr>
              <a:t>classpath</a:t>
            </a:r>
            <a:r>
              <a:rPr lang="zh-CN" altLang="zh-CN" sz="1450" b="0" dirty="0">
                <a:latin typeface="Times New Roman" pitchFamily="18" charset="0"/>
                <a:cs typeface="Times New Roman" pitchFamily="18" charset="0"/>
              </a:rPr>
              <a:t>中可用，同时也会被打包发布。</a:t>
            </a:r>
          </a:p>
          <a:p>
            <a:pPr>
              <a:spcBef>
                <a:spcPct val="0"/>
              </a:spcBef>
              <a:buFontTx/>
              <a:buNone/>
            </a:pPr>
            <a:r>
              <a:rPr lang="zh-CN" altLang="zh-CN" sz="1450" b="0" dirty="0">
                <a:solidFill>
                  <a:srgbClr val="FF0000"/>
                </a:solidFill>
                <a:latin typeface="Times New Roman" pitchFamily="18" charset="0"/>
                <a:cs typeface="Times New Roman" pitchFamily="18" charset="0"/>
              </a:rPr>
              <a:t>（</a:t>
            </a:r>
            <a:r>
              <a:rPr lang="en-US" altLang="zh-CN" sz="1450" b="0" dirty="0">
                <a:solidFill>
                  <a:srgbClr val="FF0000"/>
                </a:solidFill>
                <a:latin typeface="Times New Roman" pitchFamily="18" charset="0"/>
                <a:cs typeface="Times New Roman" pitchFamily="18" charset="0"/>
              </a:rPr>
              <a:t>2</a:t>
            </a:r>
            <a:r>
              <a:rPr lang="zh-CN" altLang="zh-CN" sz="1450" b="0" dirty="0">
                <a:solidFill>
                  <a:srgbClr val="FF0000"/>
                </a:solidFill>
                <a:latin typeface="Times New Roman" pitchFamily="18" charset="0"/>
                <a:cs typeface="Times New Roman" pitchFamily="18" charset="0"/>
              </a:rPr>
              <a:t>）</a:t>
            </a:r>
            <a:r>
              <a:rPr lang="en-US" altLang="zh-CN" sz="1450" b="0" dirty="0">
                <a:solidFill>
                  <a:srgbClr val="FF0000"/>
                </a:solidFill>
                <a:latin typeface="Times New Roman" pitchFamily="18" charset="0"/>
                <a:cs typeface="Times New Roman" pitchFamily="18" charset="0"/>
              </a:rPr>
              <a:t>provided</a:t>
            </a:r>
            <a:r>
              <a:rPr lang="zh-CN" altLang="zh-CN" sz="1450" b="0" dirty="0">
                <a:solidFill>
                  <a:srgbClr val="FF0000"/>
                </a:solidFill>
                <a:latin typeface="Times New Roman" pitchFamily="18" charset="0"/>
                <a:cs typeface="Times New Roman" pitchFamily="18" charset="0"/>
              </a:rPr>
              <a:t>（已提供范围）</a:t>
            </a:r>
          </a:p>
          <a:p>
            <a:pPr>
              <a:spcBef>
                <a:spcPct val="0"/>
              </a:spcBef>
              <a:buFontTx/>
              <a:buNone/>
            </a:pPr>
            <a:r>
              <a:rPr lang="en-US" altLang="zh-CN" sz="1450" b="0" dirty="0">
                <a:latin typeface="Times New Roman" pitchFamily="18" charset="0"/>
                <a:cs typeface="Times New Roman" pitchFamily="18" charset="0"/>
              </a:rPr>
              <a:t>provided</a:t>
            </a:r>
            <a:r>
              <a:rPr lang="zh-CN" altLang="zh-CN" sz="1450" b="0" dirty="0">
                <a:latin typeface="Times New Roman" pitchFamily="18" charset="0"/>
                <a:cs typeface="Times New Roman" pitchFamily="18" charset="0"/>
              </a:rPr>
              <a:t>表示已提供范围，只有当</a:t>
            </a:r>
            <a:r>
              <a:rPr lang="en-US" altLang="zh-CN" sz="1450" b="0" dirty="0">
                <a:latin typeface="Times New Roman" pitchFamily="18" charset="0"/>
                <a:cs typeface="Times New Roman" pitchFamily="18" charset="0"/>
              </a:rPr>
              <a:t>JDK</a:t>
            </a:r>
            <a:r>
              <a:rPr lang="zh-CN" altLang="zh-CN" sz="1450" b="0" dirty="0">
                <a:latin typeface="Times New Roman" pitchFamily="18" charset="0"/>
                <a:cs typeface="Times New Roman" pitchFamily="18" charset="0"/>
              </a:rPr>
              <a:t>或者容器已提供该依赖才可以使用。已提供范围的依赖不是传递性的，也不会被打包发布。</a:t>
            </a:r>
          </a:p>
          <a:p>
            <a:pPr>
              <a:spcBef>
                <a:spcPct val="0"/>
              </a:spcBef>
              <a:buFontTx/>
              <a:buNone/>
            </a:pPr>
            <a:r>
              <a:rPr lang="zh-CN" altLang="zh-CN" sz="1450" b="0" dirty="0">
                <a:solidFill>
                  <a:srgbClr val="FF0000"/>
                </a:solidFill>
                <a:latin typeface="Times New Roman" pitchFamily="18" charset="0"/>
                <a:cs typeface="Times New Roman" pitchFamily="18" charset="0"/>
              </a:rPr>
              <a:t>（</a:t>
            </a:r>
            <a:r>
              <a:rPr lang="en-US" altLang="zh-CN" sz="1450" b="0" dirty="0">
                <a:solidFill>
                  <a:srgbClr val="FF0000"/>
                </a:solidFill>
                <a:latin typeface="Times New Roman" pitchFamily="18" charset="0"/>
                <a:cs typeface="Times New Roman" pitchFamily="18" charset="0"/>
              </a:rPr>
              <a:t>3</a:t>
            </a:r>
            <a:r>
              <a:rPr lang="zh-CN" altLang="zh-CN" sz="1450" b="0" dirty="0">
                <a:solidFill>
                  <a:srgbClr val="FF0000"/>
                </a:solidFill>
                <a:latin typeface="Times New Roman" pitchFamily="18" charset="0"/>
                <a:cs typeface="Times New Roman" pitchFamily="18" charset="0"/>
              </a:rPr>
              <a:t>）</a:t>
            </a:r>
            <a:r>
              <a:rPr lang="en-US" altLang="zh-CN" sz="1450" b="0" dirty="0">
                <a:solidFill>
                  <a:srgbClr val="FF0000"/>
                </a:solidFill>
                <a:latin typeface="Times New Roman" pitchFamily="18" charset="0"/>
                <a:cs typeface="Times New Roman" pitchFamily="18" charset="0"/>
              </a:rPr>
              <a:t>runtime</a:t>
            </a:r>
            <a:r>
              <a:rPr lang="zh-CN" altLang="zh-CN" sz="1450" b="0" dirty="0">
                <a:solidFill>
                  <a:srgbClr val="FF0000"/>
                </a:solidFill>
                <a:latin typeface="Times New Roman" pitchFamily="18" charset="0"/>
                <a:cs typeface="Times New Roman" pitchFamily="18" charset="0"/>
              </a:rPr>
              <a:t>（运行时范围）</a:t>
            </a:r>
          </a:p>
          <a:p>
            <a:pPr>
              <a:spcBef>
                <a:spcPct val="0"/>
              </a:spcBef>
              <a:buFontTx/>
              <a:buNone/>
            </a:pPr>
            <a:r>
              <a:rPr lang="en-US" altLang="zh-CN" sz="1450" b="0" dirty="0">
                <a:latin typeface="Times New Roman" pitchFamily="18" charset="0"/>
                <a:cs typeface="Times New Roman" pitchFamily="18" charset="0"/>
              </a:rPr>
              <a:t>runtime</a:t>
            </a:r>
            <a:r>
              <a:rPr lang="zh-CN" altLang="zh-CN" sz="1450" b="0" dirty="0">
                <a:latin typeface="Times New Roman" pitchFamily="18" charset="0"/>
                <a:cs typeface="Times New Roman" pitchFamily="18" charset="0"/>
              </a:rPr>
              <a:t>范围依赖在运行和测试系统时需要，但在编译时不需要。</a:t>
            </a:r>
          </a:p>
          <a:p>
            <a:pPr>
              <a:spcBef>
                <a:spcPct val="0"/>
              </a:spcBef>
              <a:buFontTx/>
              <a:buNone/>
            </a:pPr>
            <a:r>
              <a:rPr lang="zh-CN" altLang="zh-CN" sz="1450" b="0" dirty="0">
                <a:solidFill>
                  <a:srgbClr val="FF0000"/>
                </a:solidFill>
                <a:latin typeface="Times New Roman" pitchFamily="18" charset="0"/>
                <a:cs typeface="Times New Roman" pitchFamily="18" charset="0"/>
              </a:rPr>
              <a:t>（</a:t>
            </a:r>
            <a:r>
              <a:rPr lang="en-US" altLang="zh-CN" sz="1450" b="0" dirty="0">
                <a:solidFill>
                  <a:srgbClr val="FF0000"/>
                </a:solidFill>
                <a:latin typeface="Times New Roman" pitchFamily="18" charset="0"/>
                <a:cs typeface="Times New Roman" pitchFamily="18" charset="0"/>
              </a:rPr>
              <a:t>4</a:t>
            </a:r>
            <a:r>
              <a:rPr lang="zh-CN" altLang="zh-CN" sz="1450" b="0" dirty="0">
                <a:solidFill>
                  <a:srgbClr val="FF0000"/>
                </a:solidFill>
                <a:latin typeface="Times New Roman" pitchFamily="18" charset="0"/>
                <a:cs typeface="Times New Roman" pitchFamily="18" charset="0"/>
              </a:rPr>
              <a:t>）</a:t>
            </a:r>
            <a:r>
              <a:rPr lang="en-US" altLang="zh-CN" sz="1450" b="0" dirty="0">
                <a:solidFill>
                  <a:srgbClr val="FF0000"/>
                </a:solidFill>
                <a:latin typeface="Times New Roman" pitchFamily="18" charset="0"/>
                <a:cs typeface="Times New Roman" pitchFamily="18" charset="0"/>
              </a:rPr>
              <a:t>test</a:t>
            </a:r>
            <a:r>
              <a:rPr lang="zh-CN" altLang="zh-CN" sz="1450" b="0" dirty="0">
                <a:solidFill>
                  <a:srgbClr val="FF0000"/>
                </a:solidFill>
                <a:latin typeface="Times New Roman" pitchFamily="18" charset="0"/>
                <a:cs typeface="Times New Roman" pitchFamily="18" charset="0"/>
              </a:rPr>
              <a:t>（测试范围）</a:t>
            </a:r>
          </a:p>
          <a:p>
            <a:pPr>
              <a:spcBef>
                <a:spcPct val="0"/>
              </a:spcBef>
              <a:buFontTx/>
              <a:buNone/>
            </a:pPr>
            <a:r>
              <a:rPr lang="en-US" altLang="zh-CN" sz="1450" b="0" dirty="0">
                <a:latin typeface="Times New Roman" pitchFamily="18" charset="0"/>
                <a:cs typeface="Times New Roman" pitchFamily="18" charset="0"/>
              </a:rPr>
              <a:t>test</a:t>
            </a:r>
            <a:r>
              <a:rPr lang="zh-CN" altLang="zh-CN" sz="1450" b="0" dirty="0">
                <a:latin typeface="Times New Roman" pitchFamily="18" charset="0"/>
                <a:cs typeface="Times New Roman" pitchFamily="18" charset="0"/>
              </a:rPr>
              <a:t>范围依赖在一般的编译和运行时都不需要，它们只有在测试编译和测试运行阶段可用。不会随项目发布。</a:t>
            </a:r>
          </a:p>
          <a:p>
            <a:pPr>
              <a:spcBef>
                <a:spcPct val="0"/>
              </a:spcBef>
              <a:buFontTx/>
              <a:buNone/>
            </a:pPr>
            <a:r>
              <a:rPr lang="zh-CN" altLang="zh-CN" sz="1450" b="0" dirty="0">
                <a:solidFill>
                  <a:srgbClr val="FF0000"/>
                </a:solidFill>
                <a:latin typeface="Times New Roman" pitchFamily="18" charset="0"/>
                <a:cs typeface="Times New Roman" pitchFamily="18" charset="0"/>
              </a:rPr>
              <a:t>（</a:t>
            </a:r>
            <a:r>
              <a:rPr lang="en-US" altLang="zh-CN" sz="1450" b="0" dirty="0">
                <a:solidFill>
                  <a:srgbClr val="FF0000"/>
                </a:solidFill>
                <a:latin typeface="Times New Roman" pitchFamily="18" charset="0"/>
                <a:cs typeface="Times New Roman" pitchFamily="18" charset="0"/>
              </a:rPr>
              <a:t>5</a:t>
            </a:r>
            <a:r>
              <a:rPr lang="zh-CN" altLang="zh-CN" sz="1450" b="0" dirty="0">
                <a:solidFill>
                  <a:srgbClr val="FF0000"/>
                </a:solidFill>
                <a:latin typeface="Times New Roman" pitchFamily="18" charset="0"/>
                <a:cs typeface="Times New Roman" pitchFamily="18" charset="0"/>
              </a:rPr>
              <a:t>）</a:t>
            </a:r>
            <a:r>
              <a:rPr lang="en-US" altLang="zh-CN" sz="1450" b="0" dirty="0">
                <a:solidFill>
                  <a:srgbClr val="FF0000"/>
                </a:solidFill>
                <a:latin typeface="Times New Roman" pitchFamily="18" charset="0"/>
                <a:cs typeface="Times New Roman" pitchFamily="18" charset="0"/>
              </a:rPr>
              <a:t>system</a:t>
            </a:r>
            <a:r>
              <a:rPr lang="zh-CN" altLang="zh-CN" sz="1450" b="0" dirty="0">
                <a:solidFill>
                  <a:srgbClr val="FF0000"/>
                </a:solidFill>
                <a:latin typeface="Times New Roman" pitchFamily="18" charset="0"/>
                <a:cs typeface="Times New Roman" pitchFamily="18" charset="0"/>
              </a:rPr>
              <a:t>（系统范围）</a:t>
            </a:r>
          </a:p>
          <a:p>
            <a:pPr>
              <a:spcBef>
                <a:spcPct val="0"/>
              </a:spcBef>
              <a:buFontTx/>
              <a:buNone/>
            </a:pPr>
            <a:r>
              <a:rPr lang="en-US" altLang="zh-CN" sz="1450" b="0" dirty="0">
                <a:latin typeface="Times New Roman" pitchFamily="18" charset="0"/>
                <a:cs typeface="Times New Roman" pitchFamily="18" charset="0"/>
              </a:rPr>
              <a:t>system</a:t>
            </a:r>
            <a:r>
              <a:rPr lang="zh-CN" altLang="zh-CN" sz="1450" b="0" dirty="0">
                <a:latin typeface="Times New Roman" pitchFamily="18" charset="0"/>
                <a:cs typeface="Times New Roman" pitchFamily="18" charset="0"/>
              </a:rPr>
              <a:t>范围与</a:t>
            </a:r>
            <a:r>
              <a:rPr lang="en-US" altLang="zh-CN" sz="1450" b="0" dirty="0">
                <a:latin typeface="Times New Roman" pitchFamily="18" charset="0"/>
                <a:cs typeface="Times New Roman" pitchFamily="18" charset="0"/>
              </a:rPr>
              <a:t>provided</a:t>
            </a:r>
            <a:r>
              <a:rPr lang="zh-CN" altLang="zh-CN" sz="1450" b="0" dirty="0">
                <a:latin typeface="Times New Roman" pitchFamily="18" charset="0"/>
                <a:cs typeface="Times New Roman" pitchFamily="18" charset="0"/>
              </a:rPr>
              <a:t>范围类似，但需要显式提供包含依赖的</a:t>
            </a:r>
            <a:r>
              <a:rPr lang="en-US" altLang="zh-CN" sz="1450" b="0" dirty="0">
                <a:latin typeface="Times New Roman" pitchFamily="18" charset="0"/>
                <a:cs typeface="Times New Roman" pitchFamily="18" charset="0"/>
              </a:rPr>
              <a:t>JAR</a:t>
            </a:r>
            <a:r>
              <a:rPr lang="zh-CN" altLang="zh-CN" sz="1450" b="0" dirty="0">
                <a:latin typeface="Times New Roman" pitchFamily="18" charset="0"/>
                <a:cs typeface="Times New Roman" pitchFamily="18" charset="0"/>
              </a:rPr>
              <a:t>包，</a:t>
            </a:r>
            <a:r>
              <a:rPr lang="en-US" altLang="zh-CN" sz="1450" b="0" dirty="0">
                <a:latin typeface="Times New Roman" pitchFamily="18" charset="0"/>
                <a:cs typeface="Times New Roman" pitchFamily="18" charset="0"/>
              </a:rPr>
              <a:t>Maven</a:t>
            </a:r>
            <a:r>
              <a:rPr lang="zh-CN" altLang="zh-CN" sz="1450" b="0" dirty="0">
                <a:latin typeface="Times New Roman" pitchFamily="18" charset="0"/>
                <a:cs typeface="Times New Roman" pitchFamily="18" charset="0"/>
              </a:rPr>
              <a:t>不会在</a:t>
            </a:r>
            <a:r>
              <a:rPr lang="en-US" altLang="zh-CN" sz="1450" b="0" dirty="0">
                <a:latin typeface="Times New Roman" pitchFamily="18" charset="0"/>
                <a:cs typeface="Times New Roman" pitchFamily="18" charset="0"/>
              </a:rPr>
              <a:t>Repository</a:t>
            </a:r>
            <a:r>
              <a:rPr lang="zh-CN" altLang="zh-CN" sz="1450" b="0" dirty="0">
                <a:latin typeface="Times New Roman" pitchFamily="18" charset="0"/>
                <a:cs typeface="Times New Roman" pitchFamily="18" charset="0"/>
              </a:rPr>
              <a:t>中查找它。</a:t>
            </a:r>
            <a:endParaRPr lang="zh-CN" altLang="en-US" sz="1450" b="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7588"/>
                                        </p:tgtEl>
                                        <p:attrNameLst>
                                          <p:attrName>style.visibility</p:attrName>
                                        </p:attrNameLst>
                                      </p:cBhvr>
                                      <p:to>
                                        <p:strVal val="visible"/>
                                      </p:to>
                                    </p:set>
                                    <p:animEffect transition="in" filter="fade">
                                      <p:cBhvr>
                                        <p:cTn id="7" dur="500"/>
                                        <p:tgtEl>
                                          <p:spTgt spid="67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5"/>
          </p:nvPr>
        </p:nvSpPr>
        <p:spPr/>
        <p:txBody>
          <a:bodyPr/>
          <a:lstStyle/>
          <a:p>
            <a:r>
              <a:rPr lang="en-US" altLang="zh-CN" smtClean="0"/>
              <a:t>/79</a:t>
            </a:r>
            <a:endParaRPr lang="zh-CN" altLang="en-US" dirty="0"/>
          </a:p>
        </p:txBody>
      </p:sp>
      <p:sp>
        <p:nvSpPr>
          <p:cNvPr id="3" name="灯片编号占位符 2"/>
          <p:cNvSpPr>
            <a:spLocks noGrp="1"/>
          </p:cNvSpPr>
          <p:nvPr>
            <p:ph type="sldNum" sz="quarter" idx="7"/>
          </p:nvPr>
        </p:nvSpPr>
        <p:spPr/>
        <p:txBody>
          <a:bodyPr/>
          <a:lstStyle/>
          <a:p>
            <a:fld id="{B6F15528-21DE-4FAA-801E-634DDDAF4B2B}" type="slidenum">
              <a:rPr lang="en-US" altLang="zh-CN" smtClean="0"/>
              <a:pPr/>
              <a:t>41</a:t>
            </a:fld>
            <a:endParaRPr lang="zh-CN" altLang="en-US" dirty="0"/>
          </a:p>
        </p:txBody>
      </p:sp>
      <p:sp>
        <p:nvSpPr>
          <p:cNvPr id="8" name="内容占位符 7"/>
          <p:cNvSpPr>
            <a:spLocks noGrp="1"/>
          </p:cNvSpPr>
          <p:nvPr>
            <p:ph sz="quarter" idx="10"/>
          </p:nvPr>
        </p:nvSpPr>
        <p:spPr>
          <a:xfrm>
            <a:off x="457200" y="857255"/>
            <a:ext cx="8229600" cy="461665"/>
          </a:xfrm>
        </p:spPr>
        <p:txBody>
          <a:bodyPr/>
          <a:lstStyle/>
          <a:p>
            <a:r>
              <a:rPr lang="zh-CN" altLang="en-US" dirty="0"/>
              <a:t>案</a:t>
            </a:r>
            <a:r>
              <a:rPr lang="zh-CN" altLang="en-US" dirty="0" smtClean="0"/>
              <a:t>例</a:t>
            </a:r>
            <a:r>
              <a:rPr lang="en-US" altLang="zh-CN" dirty="0" smtClean="0"/>
              <a:t>1</a:t>
            </a:r>
            <a:r>
              <a:rPr lang="zh-CN" altLang="en-US" dirty="0" smtClean="0"/>
              <a:t>：</a:t>
            </a:r>
            <a:r>
              <a:rPr lang="zh-CN" altLang="en-US" dirty="0"/>
              <a:t>用</a:t>
            </a:r>
            <a:r>
              <a:rPr lang="en-US" altLang="zh-CN" dirty="0"/>
              <a:t>IDEA</a:t>
            </a:r>
            <a:r>
              <a:rPr lang="zh-CN" altLang="en-US" dirty="0"/>
              <a:t>创建一个基于</a:t>
            </a:r>
            <a:r>
              <a:rPr lang="en-US" altLang="zh-CN" dirty="0"/>
              <a:t>Spring Framework</a:t>
            </a:r>
            <a:r>
              <a:rPr lang="zh-CN" altLang="en-US" dirty="0"/>
              <a:t>的程序。</a:t>
            </a:r>
          </a:p>
        </p:txBody>
      </p:sp>
      <p:sp>
        <p:nvSpPr>
          <p:cNvPr id="7" name="标题 6"/>
          <p:cNvSpPr>
            <a:spLocks noGrp="1"/>
          </p:cNvSpPr>
          <p:nvPr>
            <p:ph type="title"/>
          </p:nvPr>
        </p:nvSpPr>
        <p:spPr/>
        <p:txBody>
          <a:bodyPr/>
          <a:lstStyle/>
          <a:p>
            <a:r>
              <a:rPr lang="en-US" altLang="zh-CN" dirty="0"/>
              <a:t>2.3.3 </a:t>
            </a:r>
            <a:r>
              <a:rPr lang="zh-CN" altLang="en-US" dirty="0"/>
              <a:t>第</a:t>
            </a:r>
            <a:r>
              <a:rPr lang="en-US" altLang="zh-CN" dirty="0"/>
              <a:t>1</a:t>
            </a:r>
            <a:r>
              <a:rPr lang="zh-CN" altLang="en-US" dirty="0"/>
              <a:t>个</a:t>
            </a:r>
            <a:r>
              <a:rPr lang="en-US" altLang="zh-CN" dirty="0"/>
              <a:t>Spring</a:t>
            </a:r>
            <a:r>
              <a:rPr lang="zh-CN" altLang="en-US" dirty="0"/>
              <a:t>项</a:t>
            </a:r>
            <a:r>
              <a:rPr lang="zh-CN" altLang="en-US" dirty="0" smtClean="0"/>
              <a:t>目</a:t>
            </a:r>
            <a:endParaRPr lang="zh-CN" altLang="en-US" dirty="0"/>
          </a:p>
        </p:txBody>
      </p:sp>
      <p:pic>
        <p:nvPicPr>
          <p:cNvPr id="165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1491630"/>
            <a:ext cx="3888432" cy="3338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894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5890"/>
                                        </p:tgtEl>
                                        <p:attrNameLst>
                                          <p:attrName>style.visibility</p:attrName>
                                        </p:attrNameLst>
                                      </p:cBhvr>
                                      <p:to>
                                        <p:strVal val="visible"/>
                                      </p:to>
                                    </p:set>
                                    <p:animEffect transition="in" filter="fade">
                                      <p:cBhvr>
                                        <p:cTn id="7" dur="500"/>
                                        <p:tgtEl>
                                          <p:spTgt spid="165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对角圆角矩形 7"/>
          <p:cNvSpPr/>
          <p:nvPr/>
        </p:nvSpPr>
        <p:spPr>
          <a:xfrm>
            <a:off x="1447800" y="2858567"/>
            <a:ext cx="4140000" cy="649287"/>
          </a:xfrm>
          <a:prstGeom prst="round2DiagRect">
            <a:avLst>
              <a:gd name="adj1" fmla="val 20943"/>
              <a:gd name="adj2" fmla="val 0"/>
            </a:avLst>
          </a:prstGeom>
          <a:ln/>
          <a:scene3d>
            <a:camera prst="orthographicFront">
              <a:rot lat="0" lon="0" rev="0"/>
            </a:camera>
            <a:lightRig rig="threePt" dir="t">
              <a:rot lat="0" lon="0" rev="1200000"/>
            </a:lightRig>
          </a:scene3d>
          <a:sp3d>
            <a:bevelT w="63500" h="25400" prst="softRound"/>
            <a:bevelB w="139700" h="139700" prst="divot"/>
          </a:sp3d>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zh-CN" altLang="en-US"/>
          </a:p>
        </p:txBody>
      </p:sp>
      <p:sp>
        <p:nvSpPr>
          <p:cNvPr id="7" name="内容占位符 6"/>
          <p:cNvSpPr>
            <a:spLocks noGrp="1"/>
          </p:cNvSpPr>
          <p:nvPr>
            <p:ph sz="quarter" idx="12"/>
          </p:nvPr>
        </p:nvSpPr>
        <p:spPr>
          <a:xfrm>
            <a:off x="1676400" y="914404"/>
            <a:ext cx="6934200" cy="3231654"/>
          </a:xfrm>
        </p:spPr>
        <p:txBody>
          <a:bodyPr/>
          <a:lstStyle/>
          <a:p>
            <a:r>
              <a:rPr lang="en-US" altLang="zh-CN" dirty="0"/>
              <a:t>2.1 </a:t>
            </a:r>
            <a:r>
              <a:rPr lang="zh-CN" altLang="en-US" dirty="0"/>
              <a:t>软件框架</a:t>
            </a:r>
            <a:endParaRPr lang="en-US" altLang="zh-CN" dirty="0"/>
          </a:p>
          <a:p>
            <a:r>
              <a:rPr lang="en-US" altLang="zh-CN" dirty="0"/>
              <a:t>2.2 Spring</a:t>
            </a:r>
            <a:r>
              <a:rPr lang="zh-CN" altLang="en-US" dirty="0"/>
              <a:t>概述</a:t>
            </a:r>
          </a:p>
          <a:p>
            <a:r>
              <a:rPr lang="en-US" altLang="zh-CN" dirty="0"/>
              <a:t>2.3 Maven</a:t>
            </a:r>
          </a:p>
          <a:p>
            <a:r>
              <a:rPr lang="en-US" altLang="zh-CN" dirty="0"/>
              <a:t>2.4 </a:t>
            </a:r>
            <a:r>
              <a:rPr lang="en-US" altLang="zh-CN" dirty="0" err="1"/>
              <a:t>IoC</a:t>
            </a:r>
            <a:r>
              <a:rPr lang="en-US" altLang="zh-CN" dirty="0"/>
              <a:t> (</a:t>
            </a:r>
            <a:r>
              <a:rPr lang="zh-CN" altLang="en-US" dirty="0"/>
              <a:t>配置、注解</a:t>
            </a:r>
            <a:r>
              <a:rPr lang="en-US" altLang="zh-CN" dirty="0"/>
              <a:t>)</a:t>
            </a:r>
          </a:p>
          <a:p>
            <a:r>
              <a:rPr lang="en-US" altLang="zh-CN" dirty="0"/>
              <a:t>2.5 AOP (</a:t>
            </a:r>
            <a:r>
              <a:rPr lang="zh-CN" altLang="en-US" dirty="0"/>
              <a:t>配置、注解</a:t>
            </a:r>
            <a:r>
              <a:rPr lang="en-US" altLang="zh-CN" dirty="0" smtClean="0"/>
              <a:t>)</a:t>
            </a:r>
            <a:endParaRPr lang="en-US" altLang="zh-CN" dirty="0"/>
          </a:p>
        </p:txBody>
      </p:sp>
      <p:sp>
        <p:nvSpPr>
          <p:cNvPr id="2" name="页脚占位符 1"/>
          <p:cNvSpPr>
            <a:spLocks noGrp="1"/>
          </p:cNvSpPr>
          <p:nvPr>
            <p:ph type="ftr" sz="quarter" idx="4294967295"/>
          </p:nvPr>
        </p:nvSpPr>
        <p:spPr>
          <a:xfrm>
            <a:off x="8199438" y="4935538"/>
            <a:ext cx="944562" cy="215900"/>
          </a:xfrm>
        </p:spPr>
        <p:txBody>
          <a:bodyPr/>
          <a:lstStyle/>
          <a:p>
            <a:r>
              <a:rPr lang="en-US" altLang="zh-CN" smtClean="0"/>
              <a:t>/79</a:t>
            </a:r>
            <a:endParaRPr lang="zh-CN" altLang="en-US" dirty="0"/>
          </a:p>
        </p:txBody>
      </p:sp>
      <p:sp>
        <p:nvSpPr>
          <p:cNvPr id="3" name="灯片编号占位符 2"/>
          <p:cNvSpPr>
            <a:spLocks noGrp="1"/>
          </p:cNvSpPr>
          <p:nvPr>
            <p:ph type="sldNum" sz="quarter" idx="4294967295"/>
          </p:nvPr>
        </p:nvSpPr>
        <p:spPr>
          <a:xfrm>
            <a:off x="8559800" y="4935538"/>
            <a:ext cx="584200" cy="215900"/>
          </a:xfrm>
        </p:spPr>
        <p:txBody>
          <a:bodyPr/>
          <a:lstStyle/>
          <a:p>
            <a:fld id="{B6F15528-21DE-4FAA-801E-634DDDAF4B2B}" type="slidenum">
              <a:rPr lang="en-US" altLang="zh-CN" smtClean="0"/>
              <a:pPr/>
              <a:t>42</a:t>
            </a:fld>
            <a:endParaRPr lang="zh-CN" altLang="en-US" dirty="0"/>
          </a:p>
        </p:txBody>
      </p:sp>
      <p:sp>
        <p:nvSpPr>
          <p:cNvPr id="4" name="单圆角矩形 3"/>
          <p:cNvSpPr/>
          <p:nvPr/>
        </p:nvSpPr>
        <p:spPr>
          <a:xfrm>
            <a:off x="5868144" y="2499742"/>
            <a:ext cx="3096344" cy="1296144"/>
          </a:xfrm>
          <a:prstGeom prst="snipRound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US" altLang="zh-CN" dirty="0" smtClean="0">
                <a:solidFill>
                  <a:schemeClr val="tx1"/>
                </a:solidFill>
              </a:rPr>
              <a:t>2.4.1 </a:t>
            </a:r>
            <a:r>
              <a:rPr lang="zh-CN" altLang="en-US" dirty="0" smtClean="0">
                <a:solidFill>
                  <a:schemeClr val="tx1"/>
                </a:solidFill>
              </a:rPr>
              <a:t>什么是</a:t>
            </a:r>
            <a:r>
              <a:rPr lang="en-US" altLang="zh-CN" dirty="0" err="1" smtClean="0">
                <a:solidFill>
                  <a:schemeClr val="tx1"/>
                </a:solidFill>
              </a:rPr>
              <a:t>IoC</a:t>
            </a:r>
            <a:endParaRPr lang="en-US" altLang="zh-CN" dirty="0" smtClean="0">
              <a:solidFill>
                <a:schemeClr val="tx1"/>
              </a:solidFill>
            </a:endParaRPr>
          </a:p>
          <a:p>
            <a:r>
              <a:rPr lang="en-US" altLang="zh-CN" dirty="0" smtClean="0">
                <a:solidFill>
                  <a:schemeClr val="tx1"/>
                </a:solidFill>
              </a:rPr>
              <a:t>2.4.2 Spring</a:t>
            </a:r>
            <a:r>
              <a:rPr lang="zh-CN" altLang="en-US" dirty="0" smtClean="0">
                <a:solidFill>
                  <a:schemeClr val="tx1"/>
                </a:solidFill>
              </a:rPr>
              <a:t>的</a:t>
            </a:r>
            <a:r>
              <a:rPr lang="en-US" altLang="zh-CN" dirty="0" smtClean="0">
                <a:solidFill>
                  <a:schemeClr val="tx1"/>
                </a:solidFill>
              </a:rPr>
              <a:t>Bean</a:t>
            </a:r>
            <a:r>
              <a:rPr lang="zh-CN" altLang="en-US" dirty="0" smtClean="0">
                <a:solidFill>
                  <a:schemeClr val="tx1"/>
                </a:solidFill>
              </a:rPr>
              <a:t>配置</a:t>
            </a:r>
            <a:endParaRPr lang="en-US" altLang="zh-CN" dirty="0" smtClean="0">
              <a:solidFill>
                <a:schemeClr val="tx1"/>
              </a:solidFill>
            </a:endParaRPr>
          </a:p>
          <a:p>
            <a:r>
              <a:rPr lang="en-US" altLang="zh-CN" dirty="0">
                <a:solidFill>
                  <a:schemeClr val="tx1"/>
                </a:solidFill>
              </a:rPr>
              <a:t>2.4.3 Spring</a:t>
            </a:r>
            <a:r>
              <a:rPr lang="zh-CN" altLang="en-US" dirty="0">
                <a:solidFill>
                  <a:schemeClr val="tx1"/>
                </a:solidFill>
              </a:rPr>
              <a:t>注</a:t>
            </a:r>
            <a:r>
              <a:rPr lang="zh-CN" altLang="en-US" dirty="0" smtClean="0">
                <a:solidFill>
                  <a:schemeClr val="tx1"/>
                </a:solidFill>
              </a:rPr>
              <a:t>入</a:t>
            </a:r>
            <a:endParaRPr lang="en-US" altLang="zh-CN" dirty="0" smtClean="0">
              <a:solidFill>
                <a:schemeClr val="tx1"/>
              </a:solidFill>
            </a:endParaRPr>
          </a:p>
        </p:txBody>
      </p:sp>
    </p:spTree>
    <p:extLst>
      <p:ext uri="{BB962C8B-B14F-4D97-AF65-F5344CB8AC3E}">
        <p14:creationId xmlns:p14="http://schemas.microsoft.com/office/powerpoint/2010/main" val="288353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5"/>
          </p:nvPr>
        </p:nvSpPr>
        <p:spPr/>
        <p:txBody>
          <a:bodyPr/>
          <a:lstStyle/>
          <a:p>
            <a:r>
              <a:rPr lang="en-US" altLang="zh-CN" smtClean="0"/>
              <a:t>/79</a:t>
            </a:r>
            <a:endParaRPr lang="zh-CN" altLang="en-US" dirty="0"/>
          </a:p>
        </p:txBody>
      </p:sp>
      <p:sp>
        <p:nvSpPr>
          <p:cNvPr id="3" name="灯片编号占位符 2"/>
          <p:cNvSpPr>
            <a:spLocks noGrp="1"/>
          </p:cNvSpPr>
          <p:nvPr>
            <p:ph type="sldNum" sz="quarter" idx="7"/>
          </p:nvPr>
        </p:nvSpPr>
        <p:spPr/>
        <p:txBody>
          <a:bodyPr/>
          <a:lstStyle/>
          <a:p>
            <a:fld id="{B6F15528-21DE-4FAA-801E-634DDDAF4B2B}" type="slidenum">
              <a:rPr lang="en-US" altLang="zh-CN" smtClean="0"/>
              <a:pPr/>
              <a:t>43</a:t>
            </a:fld>
            <a:endParaRPr lang="zh-CN" altLang="en-US" dirty="0"/>
          </a:p>
        </p:txBody>
      </p:sp>
      <p:sp>
        <p:nvSpPr>
          <p:cNvPr id="8" name="内容占位符 7"/>
          <p:cNvSpPr>
            <a:spLocks noGrp="1"/>
          </p:cNvSpPr>
          <p:nvPr>
            <p:ph sz="quarter" idx="10"/>
          </p:nvPr>
        </p:nvSpPr>
        <p:spPr>
          <a:xfrm>
            <a:off x="457200" y="857254"/>
            <a:ext cx="5050904" cy="2769989"/>
          </a:xfrm>
        </p:spPr>
        <p:txBody>
          <a:bodyPr/>
          <a:lstStyle/>
          <a:p>
            <a:r>
              <a:rPr lang="zh-CN" altLang="en-US" dirty="0">
                <a:hlinkClick r:id="rId3"/>
              </a:rPr>
              <a:t>控制反转</a:t>
            </a:r>
            <a:r>
              <a:rPr lang="zh-CN" altLang="en-US" dirty="0"/>
              <a:t>（</a:t>
            </a:r>
            <a:r>
              <a:rPr lang="en-US" altLang="zh-CN" dirty="0"/>
              <a:t>IOC</a:t>
            </a:r>
            <a:r>
              <a:rPr lang="zh-CN" altLang="en-US" dirty="0"/>
              <a:t>）是一个比较抽象的概念，是</a:t>
            </a:r>
            <a:r>
              <a:rPr lang="en-US" altLang="zh-CN" dirty="0"/>
              <a:t>Spring</a:t>
            </a:r>
            <a:r>
              <a:rPr lang="zh-CN" altLang="en-US" dirty="0"/>
              <a:t>框架的核心，用来消减计算机程序的耦合问题</a:t>
            </a:r>
            <a:r>
              <a:rPr lang="zh-CN" altLang="en-US" dirty="0" smtClean="0"/>
              <a:t>。</a:t>
            </a:r>
            <a:endParaRPr lang="en-US" altLang="zh-CN" dirty="0" smtClean="0"/>
          </a:p>
          <a:p>
            <a:r>
              <a:rPr lang="zh-CN" altLang="en-US" dirty="0" smtClean="0"/>
              <a:t>依</a:t>
            </a:r>
            <a:r>
              <a:rPr lang="zh-CN" altLang="en-US" dirty="0"/>
              <a:t>赖注入（</a:t>
            </a:r>
            <a:r>
              <a:rPr lang="en-US" altLang="zh-CN" dirty="0"/>
              <a:t>DI</a:t>
            </a:r>
            <a:r>
              <a:rPr lang="zh-CN" altLang="en-US" dirty="0"/>
              <a:t>）是</a:t>
            </a:r>
            <a:r>
              <a:rPr lang="en-US" altLang="zh-CN" dirty="0" err="1"/>
              <a:t>IoC</a:t>
            </a:r>
            <a:r>
              <a:rPr lang="zh-CN" altLang="en-US" dirty="0" smtClean="0"/>
              <a:t>的</a:t>
            </a:r>
            <a:r>
              <a:rPr lang="zh-CN" altLang="en-US" dirty="0"/>
              <a:t>一</a:t>
            </a:r>
            <a:r>
              <a:rPr lang="zh-CN" altLang="en-US" dirty="0" smtClean="0"/>
              <a:t>种实现方法，目的是创建对象，并组装对象之间的关系。</a:t>
            </a:r>
            <a:endParaRPr lang="zh-CN" altLang="en-US" dirty="0"/>
          </a:p>
          <a:p>
            <a:endParaRPr lang="zh-CN" altLang="en-US" dirty="0"/>
          </a:p>
        </p:txBody>
      </p:sp>
      <p:sp>
        <p:nvSpPr>
          <p:cNvPr id="7" name="标题 6"/>
          <p:cNvSpPr>
            <a:spLocks noGrp="1"/>
          </p:cNvSpPr>
          <p:nvPr>
            <p:ph type="title"/>
          </p:nvPr>
        </p:nvSpPr>
        <p:spPr/>
        <p:txBody>
          <a:bodyPr/>
          <a:lstStyle/>
          <a:p>
            <a:r>
              <a:rPr lang="en-US" altLang="zh-CN" dirty="0" smtClean="0"/>
              <a:t>2.4.1 </a:t>
            </a:r>
            <a:r>
              <a:rPr lang="zh-CN" altLang="en-US" dirty="0" smtClean="0"/>
              <a:t>什么是</a:t>
            </a:r>
            <a:r>
              <a:rPr lang="en-US" altLang="zh-CN" dirty="0" err="1" smtClean="0"/>
              <a:t>IoC</a:t>
            </a:r>
            <a:endParaRPr lang="zh-CN" altLang="en-US" dirty="0"/>
          </a:p>
        </p:txBody>
      </p:sp>
      <p:pic>
        <p:nvPicPr>
          <p:cNvPr id="163842" name="Picture 2" descr="https://bkimg.cdn.bcebos.com/pic/6a63f6246b600c337b73ab94174c510fd9f9a160?x-bce-process=image/watermark,image_d2F0ZXIvYmFpa2UxMTY=,g_7,xp_5,yp_5/format,f_auto"/>
          <p:cNvPicPr>
            <a:picLocks noChangeAspect="1" noChangeArrowheads="1"/>
          </p:cNvPicPr>
          <p:nvPr/>
        </p:nvPicPr>
        <p:blipFill rotWithShape="1">
          <a:blip r:embed="rId4">
            <a:extLst>
              <a:ext uri="{28A0092B-C50C-407E-A947-70E740481C1C}">
                <a14:useLocalDpi xmlns:a14="http://schemas.microsoft.com/office/drawing/2010/main" val="0"/>
              </a:ext>
            </a:extLst>
          </a:blip>
          <a:srcRect l="24487" t="3382" r="26961" b="2623"/>
          <a:stretch/>
        </p:blipFill>
        <p:spPr bwMode="auto">
          <a:xfrm>
            <a:off x="5724128" y="987573"/>
            <a:ext cx="2448272" cy="38948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3843" name="Picture 3">
            <a:hlinkClick r:id="rId5" action="ppaction://hlinkfile"/>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688" y="3131449"/>
            <a:ext cx="2592288" cy="17674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631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63842"/>
                                        </p:tgtEl>
                                        <p:attrNameLst>
                                          <p:attrName>style.visibility</p:attrName>
                                        </p:attrNameLst>
                                      </p:cBhvr>
                                      <p:to>
                                        <p:strVal val="visible"/>
                                      </p:to>
                                    </p:set>
                                    <p:animEffect transition="in" filter="wipe(up)">
                                      <p:cBhvr>
                                        <p:cTn id="7" dur="1000"/>
                                        <p:tgtEl>
                                          <p:spTgt spid="1638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3843"/>
                                        </p:tgtEl>
                                        <p:attrNameLst>
                                          <p:attrName>style.visibility</p:attrName>
                                        </p:attrNameLst>
                                      </p:cBhvr>
                                      <p:to>
                                        <p:strVal val="visible"/>
                                      </p:to>
                                    </p:set>
                                    <p:animEffect transition="in" filter="fade">
                                      <p:cBhvr>
                                        <p:cTn id="12" dur="1000"/>
                                        <p:tgtEl>
                                          <p:spTgt spid="163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5"/>
          </p:nvPr>
        </p:nvSpPr>
        <p:spPr/>
        <p:txBody>
          <a:bodyPr/>
          <a:lstStyle/>
          <a:p>
            <a:r>
              <a:rPr lang="en-US" altLang="zh-CN" smtClean="0"/>
              <a:t>/79</a:t>
            </a:r>
            <a:endParaRPr lang="zh-CN" altLang="en-US" dirty="0"/>
          </a:p>
        </p:txBody>
      </p:sp>
      <p:sp>
        <p:nvSpPr>
          <p:cNvPr id="3" name="灯片编号占位符 2"/>
          <p:cNvSpPr>
            <a:spLocks noGrp="1"/>
          </p:cNvSpPr>
          <p:nvPr>
            <p:ph type="sldNum" sz="quarter" idx="7"/>
          </p:nvPr>
        </p:nvSpPr>
        <p:spPr/>
        <p:txBody>
          <a:bodyPr/>
          <a:lstStyle/>
          <a:p>
            <a:fld id="{B6F15528-21DE-4FAA-801E-634DDDAF4B2B}" type="slidenum">
              <a:rPr lang="en-US" altLang="zh-CN" smtClean="0"/>
              <a:pPr/>
              <a:t>44</a:t>
            </a:fld>
            <a:endParaRPr lang="zh-CN" altLang="en-US" dirty="0"/>
          </a:p>
        </p:txBody>
      </p:sp>
      <p:sp>
        <p:nvSpPr>
          <p:cNvPr id="8" name="内容占位符 7"/>
          <p:cNvSpPr>
            <a:spLocks noGrp="1"/>
          </p:cNvSpPr>
          <p:nvPr>
            <p:ph sz="quarter" idx="10"/>
          </p:nvPr>
        </p:nvSpPr>
        <p:spPr>
          <a:xfrm>
            <a:off x="457200" y="857255"/>
            <a:ext cx="8229600" cy="403252"/>
          </a:xfrm>
        </p:spPr>
        <p:txBody>
          <a:bodyPr/>
          <a:lstStyle/>
          <a:p>
            <a:pPr marL="0" indent="0" algn="ctr">
              <a:buNone/>
            </a:pPr>
            <a:r>
              <a:rPr lang="zh-CN" altLang="en-US" dirty="0" smtClean="0"/>
              <a:t>房产中介 </a:t>
            </a:r>
            <a:r>
              <a:rPr lang="zh-CN" altLang="en-US" sz="1400" dirty="0" smtClean="0"/>
              <a:t>与  </a:t>
            </a:r>
            <a:r>
              <a:rPr lang="en-US" altLang="zh-CN" dirty="0" err="1" smtClean="0"/>
              <a:t>IoC</a:t>
            </a:r>
            <a:endParaRPr lang="zh-CN" altLang="en-US" dirty="0"/>
          </a:p>
        </p:txBody>
      </p:sp>
      <p:sp>
        <p:nvSpPr>
          <p:cNvPr id="7" name="标题 6"/>
          <p:cNvSpPr>
            <a:spLocks noGrp="1"/>
          </p:cNvSpPr>
          <p:nvPr>
            <p:ph type="title"/>
          </p:nvPr>
        </p:nvSpPr>
        <p:spPr/>
        <p:txBody>
          <a:bodyPr/>
          <a:lstStyle/>
          <a:p>
            <a:r>
              <a:rPr lang="en-US" altLang="zh-CN" dirty="0"/>
              <a:t>2.4.1 </a:t>
            </a:r>
            <a:r>
              <a:rPr lang="zh-CN" altLang="en-US" dirty="0"/>
              <a:t>什么是</a:t>
            </a:r>
            <a:r>
              <a:rPr lang="en-US" altLang="zh-CN" dirty="0" err="1"/>
              <a:t>IoC</a:t>
            </a:r>
            <a:endParaRPr lang="zh-CN" altLang="en-US" dirty="0"/>
          </a:p>
        </p:txBody>
      </p:sp>
      <p:sp>
        <p:nvSpPr>
          <p:cNvPr id="9" name="TextBox 8"/>
          <p:cNvSpPr txBox="1"/>
          <p:nvPr/>
        </p:nvSpPr>
        <p:spPr>
          <a:xfrm>
            <a:off x="1849703" y="1635646"/>
            <a:ext cx="1858201" cy="2169825"/>
          </a:xfrm>
          <a:prstGeom prst="rect">
            <a:avLst/>
          </a:prstGeom>
          <a:noFill/>
        </p:spPr>
        <p:txBody>
          <a:bodyPr wrap="none" rtlCol="0">
            <a:spAutoFit/>
          </a:bodyPr>
          <a:lstStyle/>
          <a:p>
            <a:pPr>
              <a:lnSpc>
                <a:spcPct val="150000"/>
              </a:lnSpc>
            </a:pPr>
            <a:r>
              <a:rPr lang="zh-CN" altLang="en-US" dirty="0" smtClean="0"/>
              <a:t>房</a:t>
            </a:r>
            <a:r>
              <a:rPr lang="zh-CN" altLang="en-US" dirty="0"/>
              <a:t>产</a:t>
            </a:r>
            <a:r>
              <a:rPr lang="zh-CN" altLang="en-US" dirty="0" smtClean="0"/>
              <a:t>中介</a:t>
            </a:r>
            <a:endParaRPr lang="en-US" altLang="zh-CN" dirty="0" smtClean="0"/>
          </a:p>
          <a:p>
            <a:pPr>
              <a:lnSpc>
                <a:spcPct val="150000"/>
              </a:lnSpc>
            </a:pPr>
            <a:endParaRPr lang="en-US" altLang="zh-CN" dirty="0"/>
          </a:p>
          <a:p>
            <a:pPr marL="285750" indent="-285750">
              <a:lnSpc>
                <a:spcPct val="150000"/>
              </a:lnSpc>
              <a:buFont typeface="Wingdings" panose="05000000000000000000" pitchFamily="2" charset="2"/>
              <a:buChar char="l"/>
            </a:pPr>
            <a:r>
              <a:rPr lang="zh-CN" altLang="en-US" dirty="0" smtClean="0">
                <a:latin typeface="黑体" panose="02010609060101010101" pitchFamily="49" charset="-122"/>
                <a:ea typeface="黑体" panose="02010609060101010101" pitchFamily="49" charset="-122"/>
              </a:rPr>
              <a:t>找中介</a:t>
            </a:r>
            <a:endParaRPr lang="en-US" altLang="zh-CN"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中</a:t>
            </a:r>
            <a:r>
              <a:rPr lang="zh-CN" altLang="en-US" dirty="0" smtClean="0">
                <a:latin typeface="黑体" panose="02010609060101010101" pitchFamily="49" charset="-122"/>
                <a:ea typeface="黑体" panose="02010609060101010101" pitchFamily="49" charset="-122"/>
              </a:rPr>
              <a:t>介介绍房子</a:t>
            </a:r>
            <a:endParaRPr lang="en-US" altLang="zh-CN"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租</a:t>
            </a:r>
            <a:r>
              <a:rPr lang="zh-CN" altLang="en-US" dirty="0" smtClean="0">
                <a:latin typeface="黑体" panose="02010609060101010101" pitchFamily="49" charset="-122"/>
                <a:ea typeface="黑体" panose="02010609060101010101" pitchFamily="49" charset="-122"/>
              </a:rPr>
              <a:t>房、入住</a:t>
            </a:r>
            <a:endParaRPr lang="zh-CN" altLang="en-US" dirty="0">
              <a:latin typeface="黑体" panose="02010609060101010101" pitchFamily="49" charset="-122"/>
              <a:ea typeface="黑体" panose="02010609060101010101" pitchFamily="49" charset="-122"/>
            </a:endParaRPr>
          </a:p>
        </p:txBody>
      </p:sp>
      <p:sp>
        <p:nvSpPr>
          <p:cNvPr id="10" name="TextBox 9"/>
          <p:cNvSpPr txBox="1"/>
          <p:nvPr/>
        </p:nvSpPr>
        <p:spPr>
          <a:xfrm>
            <a:off x="5666127" y="1635646"/>
            <a:ext cx="1858201" cy="2169825"/>
          </a:xfrm>
          <a:prstGeom prst="rect">
            <a:avLst/>
          </a:prstGeom>
          <a:noFill/>
        </p:spPr>
        <p:txBody>
          <a:bodyPr wrap="none" rtlCol="0">
            <a:spAutoFit/>
          </a:bodyPr>
          <a:lstStyle/>
          <a:p>
            <a:pPr>
              <a:lnSpc>
                <a:spcPct val="150000"/>
              </a:lnSpc>
            </a:pPr>
            <a:r>
              <a:rPr lang="en-US" altLang="zh-CN" dirty="0" err="1" smtClean="0"/>
              <a:t>IoC</a:t>
            </a:r>
            <a:endParaRPr lang="en-US" altLang="zh-CN" dirty="0" smtClean="0"/>
          </a:p>
          <a:p>
            <a:pPr>
              <a:lnSpc>
                <a:spcPct val="150000"/>
              </a:lnSpc>
            </a:pPr>
            <a:endParaRPr lang="en-US" altLang="zh-CN" dirty="0"/>
          </a:p>
          <a:p>
            <a:pPr marL="285750" indent="-285750">
              <a:lnSpc>
                <a:spcPct val="150000"/>
              </a:lnSpc>
              <a:buFont typeface="Wingdings" panose="05000000000000000000" pitchFamily="2" charset="2"/>
              <a:buChar char="l"/>
            </a:pPr>
            <a:r>
              <a:rPr lang="zh-CN" altLang="en-US" dirty="0" smtClean="0">
                <a:latin typeface="黑体" panose="02010609060101010101" pitchFamily="49" charset="-122"/>
                <a:ea typeface="黑体" panose="02010609060101010101" pitchFamily="49" charset="-122"/>
              </a:rPr>
              <a:t>找</a:t>
            </a:r>
            <a:r>
              <a:rPr lang="en-US" altLang="zh-CN" dirty="0" err="1" smtClean="0">
                <a:latin typeface="黑体" panose="02010609060101010101" pitchFamily="49" charset="-122"/>
                <a:ea typeface="黑体" panose="02010609060101010101" pitchFamily="49" charset="-122"/>
              </a:rPr>
              <a:t>IoC</a:t>
            </a:r>
            <a:r>
              <a:rPr lang="zh-CN" altLang="en-US" dirty="0" smtClean="0">
                <a:latin typeface="黑体" panose="02010609060101010101" pitchFamily="49" charset="-122"/>
                <a:ea typeface="黑体" panose="02010609060101010101" pitchFamily="49" charset="-122"/>
              </a:rPr>
              <a:t>容器</a:t>
            </a:r>
            <a:endParaRPr lang="en-US" altLang="zh-CN"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容</a:t>
            </a:r>
            <a:r>
              <a:rPr lang="zh-CN" altLang="en-US" dirty="0" smtClean="0">
                <a:latin typeface="黑体" panose="02010609060101010101" pitchFamily="49" charset="-122"/>
                <a:ea typeface="黑体" panose="02010609060101010101" pitchFamily="49" charset="-122"/>
              </a:rPr>
              <a:t>器返回对象</a:t>
            </a:r>
            <a:endParaRPr lang="en-US" altLang="zh-CN" dirty="0" smtClean="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使</a:t>
            </a:r>
            <a:r>
              <a:rPr lang="zh-CN" altLang="en-US" dirty="0" smtClean="0">
                <a:latin typeface="黑体" panose="02010609060101010101" pitchFamily="49" charset="-122"/>
                <a:ea typeface="黑体" panose="02010609060101010101" pitchFamily="49" charset="-122"/>
              </a:rPr>
              <a:t>用对象</a:t>
            </a:r>
            <a:endParaRPr lang="zh-CN" altLang="en-US" dirty="0">
              <a:latin typeface="黑体" panose="02010609060101010101" pitchFamily="49" charset="-122"/>
              <a:ea typeface="黑体" panose="02010609060101010101" pitchFamily="49" charset="-122"/>
            </a:endParaRPr>
          </a:p>
        </p:txBody>
      </p:sp>
      <p:sp>
        <p:nvSpPr>
          <p:cNvPr id="11" name="右箭头 10"/>
          <p:cNvSpPr/>
          <p:nvPr/>
        </p:nvSpPr>
        <p:spPr>
          <a:xfrm>
            <a:off x="4139952" y="2646768"/>
            <a:ext cx="1152128" cy="166122"/>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2" name="右箭头 11"/>
          <p:cNvSpPr/>
          <p:nvPr/>
        </p:nvSpPr>
        <p:spPr>
          <a:xfrm>
            <a:off x="4139952" y="3053700"/>
            <a:ext cx="1152128" cy="166122"/>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3" name="右箭头 12"/>
          <p:cNvSpPr/>
          <p:nvPr/>
        </p:nvSpPr>
        <p:spPr>
          <a:xfrm>
            <a:off x="4139952" y="3413740"/>
            <a:ext cx="1152128" cy="166122"/>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pic>
        <p:nvPicPr>
          <p:cNvPr id="1658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816" y="1445101"/>
            <a:ext cx="1213840" cy="9303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a:hlinkClick r:id="rId3" action="ppaction://hlinkfile"/>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44308" y="1442605"/>
            <a:ext cx="1260140" cy="9328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114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5890"/>
                                        </p:tgtEl>
                                        <p:attrNameLst>
                                          <p:attrName>style.visibility</p:attrName>
                                        </p:attrNameLst>
                                      </p:cBhvr>
                                      <p:to>
                                        <p:strVal val="visible"/>
                                      </p:to>
                                    </p:set>
                                    <p:animEffect transition="in" filter="fade">
                                      <p:cBhvr>
                                        <p:cTn id="7" dur="500"/>
                                        <p:tgtEl>
                                          <p:spTgt spid="16589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10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10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12" grpId="0" animBg="1"/>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5"/>
          </p:nvPr>
        </p:nvSpPr>
        <p:spPr/>
        <p:txBody>
          <a:bodyPr/>
          <a:lstStyle/>
          <a:p>
            <a:r>
              <a:rPr lang="en-US" altLang="zh-CN" smtClean="0"/>
              <a:t>/79</a:t>
            </a:r>
            <a:endParaRPr lang="zh-CN" altLang="en-US" dirty="0"/>
          </a:p>
        </p:txBody>
      </p:sp>
      <p:sp>
        <p:nvSpPr>
          <p:cNvPr id="3" name="灯片编号占位符 2"/>
          <p:cNvSpPr>
            <a:spLocks noGrp="1"/>
          </p:cNvSpPr>
          <p:nvPr>
            <p:ph type="sldNum" sz="quarter" idx="7"/>
          </p:nvPr>
        </p:nvSpPr>
        <p:spPr/>
        <p:txBody>
          <a:bodyPr/>
          <a:lstStyle/>
          <a:p>
            <a:fld id="{B6F15528-21DE-4FAA-801E-634DDDAF4B2B}" type="slidenum">
              <a:rPr lang="en-US" altLang="zh-CN" smtClean="0"/>
              <a:pPr/>
              <a:t>45</a:t>
            </a:fld>
            <a:endParaRPr lang="zh-CN" altLang="en-US" dirty="0"/>
          </a:p>
        </p:txBody>
      </p:sp>
      <p:sp>
        <p:nvSpPr>
          <p:cNvPr id="8" name="内容占位符 7"/>
          <p:cNvSpPr>
            <a:spLocks noGrp="1"/>
          </p:cNvSpPr>
          <p:nvPr>
            <p:ph sz="quarter" idx="10"/>
          </p:nvPr>
        </p:nvSpPr>
        <p:spPr>
          <a:xfrm>
            <a:off x="457200" y="857255"/>
            <a:ext cx="8229600" cy="923330"/>
          </a:xfrm>
        </p:spPr>
        <p:txBody>
          <a:bodyPr/>
          <a:lstStyle/>
          <a:p>
            <a:r>
              <a:rPr lang="zh-CN" altLang="en-US" dirty="0" smtClean="0"/>
              <a:t>案例</a:t>
            </a:r>
            <a:r>
              <a:rPr lang="en-US" altLang="zh-CN" dirty="0" smtClean="0"/>
              <a:t>2</a:t>
            </a:r>
            <a:r>
              <a:rPr lang="zh-CN" altLang="en-US" dirty="0" smtClean="0"/>
              <a:t>：</a:t>
            </a:r>
            <a:r>
              <a:rPr lang="zh-CN" altLang="zh-CN" dirty="0" smtClean="0"/>
              <a:t>本</a:t>
            </a:r>
            <a:r>
              <a:rPr lang="zh-CN" altLang="en-US" dirty="0" smtClean="0"/>
              <a:t>案例</a:t>
            </a:r>
            <a:r>
              <a:rPr lang="zh-CN" altLang="zh-CN" dirty="0" smtClean="0"/>
              <a:t>接着</a:t>
            </a:r>
            <a:r>
              <a:rPr lang="zh-CN" altLang="en-US" dirty="0" smtClean="0"/>
              <a:t>案例</a:t>
            </a:r>
            <a:r>
              <a:rPr lang="en-US" altLang="zh-CN" dirty="0" smtClean="0"/>
              <a:t>1</a:t>
            </a:r>
            <a:r>
              <a:rPr lang="zh-CN" altLang="zh-CN" dirty="0"/>
              <a:t>继</a:t>
            </a:r>
            <a:r>
              <a:rPr lang="zh-CN" altLang="zh-CN" dirty="0" smtClean="0"/>
              <a:t>续</a:t>
            </a:r>
            <a:r>
              <a:rPr lang="zh-CN" altLang="en-US" dirty="0" smtClean="0"/>
              <a:t>做</a:t>
            </a:r>
            <a:r>
              <a:rPr lang="zh-CN" altLang="zh-CN" dirty="0" smtClean="0"/>
              <a:t>实</a:t>
            </a:r>
            <a:r>
              <a:rPr lang="zh-CN" altLang="zh-CN" dirty="0"/>
              <a:t>验，实现</a:t>
            </a:r>
            <a:r>
              <a:rPr lang="en-US" altLang="zh-CN" dirty="0"/>
              <a:t>Spring</a:t>
            </a:r>
            <a:r>
              <a:rPr lang="zh-CN" altLang="zh-CN" dirty="0"/>
              <a:t>的</a:t>
            </a:r>
            <a:r>
              <a:rPr lang="en-US" altLang="zh-CN" dirty="0" err="1"/>
              <a:t>IoC</a:t>
            </a:r>
            <a:r>
              <a:rPr lang="zh-CN" altLang="zh-CN" dirty="0"/>
              <a:t>，并从控制台输入用户信息</a:t>
            </a:r>
            <a:r>
              <a:rPr lang="zh-CN" altLang="zh-CN" dirty="0" smtClean="0"/>
              <a:t>。</a:t>
            </a:r>
            <a:endParaRPr lang="zh-CN" altLang="en-US" dirty="0"/>
          </a:p>
        </p:txBody>
      </p:sp>
      <p:sp>
        <p:nvSpPr>
          <p:cNvPr id="7" name="标题 6"/>
          <p:cNvSpPr>
            <a:spLocks noGrp="1"/>
          </p:cNvSpPr>
          <p:nvPr>
            <p:ph type="title"/>
          </p:nvPr>
        </p:nvSpPr>
        <p:spPr/>
        <p:txBody>
          <a:bodyPr/>
          <a:lstStyle/>
          <a:p>
            <a:r>
              <a:rPr lang="en-US" altLang="zh-CN" dirty="0"/>
              <a:t>2.4.2 Spring</a:t>
            </a:r>
            <a:r>
              <a:rPr lang="zh-CN" altLang="en-US" dirty="0"/>
              <a:t>的</a:t>
            </a:r>
            <a:r>
              <a:rPr lang="en-US" altLang="zh-CN" dirty="0"/>
              <a:t>Bean</a:t>
            </a:r>
            <a:r>
              <a:rPr lang="zh-CN" altLang="en-US" dirty="0"/>
              <a:t>配置</a:t>
            </a:r>
          </a:p>
        </p:txBody>
      </p:sp>
      <p:pic>
        <p:nvPicPr>
          <p:cNvPr id="164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941165"/>
            <a:ext cx="7010400"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549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4867"/>
                                        </p:tgtEl>
                                        <p:attrNameLst>
                                          <p:attrName>style.visibility</p:attrName>
                                        </p:attrNameLst>
                                      </p:cBhvr>
                                      <p:to>
                                        <p:strVal val="visible"/>
                                      </p:to>
                                    </p:set>
                                    <p:animEffect transition="in" filter="fade">
                                      <p:cBhvr>
                                        <p:cTn id="7" dur="500"/>
                                        <p:tgtEl>
                                          <p:spTgt spid="1648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5"/>
          </p:nvPr>
        </p:nvSpPr>
        <p:spPr/>
        <p:txBody>
          <a:bodyPr/>
          <a:lstStyle/>
          <a:p>
            <a:r>
              <a:rPr lang="en-US" altLang="zh-CN" smtClean="0"/>
              <a:t>/79</a:t>
            </a:r>
            <a:endParaRPr lang="zh-CN" altLang="en-US" dirty="0"/>
          </a:p>
        </p:txBody>
      </p:sp>
      <p:sp>
        <p:nvSpPr>
          <p:cNvPr id="3" name="灯片编号占位符 2"/>
          <p:cNvSpPr>
            <a:spLocks noGrp="1"/>
          </p:cNvSpPr>
          <p:nvPr>
            <p:ph type="sldNum" sz="quarter" idx="7"/>
          </p:nvPr>
        </p:nvSpPr>
        <p:spPr/>
        <p:txBody>
          <a:bodyPr/>
          <a:lstStyle/>
          <a:p>
            <a:fld id="{B6F15528-21DE-4FAA-801E-634DDDAF4B2B}" type="slidenum">
              <a:rPr lang="en-US" altLang="zh-CN" smtClean="0"/>
              <a:pPr/>
              <a:t>46</a:t>
            </a:fld>
            <a:endParaRPr lang="zh-CN" altLang="en-US" dirty="0"/>
          </a:p>
        </p:txBody>
      </p:sp>
      <p:sp>
        <p:nvSpPr>
          <p:cNvPr id="8" name="内容占位符 7"/>
          <p:cNvSpPr>
            <a:spLocks noGrp="1"/>
          </p:cNvSpPr>
          <p:nvPr>
            <p:ph sz="quarter" idx="10"/>
          </p:nvPr>
        </p:nvSpPr>
        <p:spPr>
          <a:xfrm>
            <a:off x="457200" y="857255"/>
            <a:ext cx="8229600" cy="3000821"/>
          </a:xfrm>
        </p:spPr>
        <p:txBody>
          <a:bodyPr/>
          <a:lstStyle/>
          <a:p>
            <a:pPr marL="0" indent="0">
              <a:buNone/>
            </a:pPr>
            <a:r>
              <a:rPr lang="en-US" altLang="zh-CN" dirty="0" smtClean="0"/>
              <a:t>			</a:t>
            </a:r>
            <a:r>
              <a:rPr lang="zh-CN" altLang="en-US" dirty="0" smtClean="0"/>
              <a:t>自从有了</a:t>
            </a:r>
            <a:r>
              <a:rPr lang="en-US" altLang="zh-CN" dirty="0" err="1" smtClean="0"/>
              <a:t>IoC</a:t>
            </a:r>
            <a:r>
              <a:rPr lang="zh-CN" altLang="en-US" dirty="0" smtClean="0"/>
              <a:t>之后</a:t>
            </a:r>
            <a:endParaRPr lang="en-US" altLang="zh-CN" dirty="0" smtClean="0"/>
          </a:p>
          <a:p>
            <a:pPr marL="0" indent="0">
              <a:buNone/>
            </a:pPr>
            <a:r>
              <a:rPr lang="en-US" altLang="zh-CN" dirty="0" smtClean="0">
                <a:latin typeface="黑体" panose="02010609060101010101" pitchFamily="49" charset="-122"/>
                <a:ea typeface="黑体" panose="02010609060101010101" pitchFamily="49" charset="-122"/>
              </a:rPr>
              <a:t>	</a:t>
            </a:r>
            <a:r>
              <a:rPr lang="zh-CN" altLang="en-US" sz="1800" dirty="0" smtClean="0">
                <a:latin typeface="黑体" panose="02010609060101010101" pitchFamily="49" charset="-122"/>
                <a:ea typeface="黑体" panose="02010609060101010101" pitchFamily="49" charset="-122"/>
              </a:rPr>
              <a:t>不必自己创建对象</a:t>
            </a:r>
            <a:endParaRPr lang="en-US" altLang="zh-CN" sz="1800" dirty="0" smtClean="0">
              <a:latin typeface="黑体" panose="02010609060101010101" pitchFamily="49" charset="-122"/>
              <a:ea typeface="黑体" panose="02010609060101010101" pitchFamily="49" charset="-122"/>
            </a:endParaRPr>
          </a:p>
          <a:p>
            <a:pPr marL="0" indent="0">
              <a:buNone/>
            </a:pPr>
            <a:r>
              <a:rPr lang="en-US" altLang="zh-CN" sz="1800" dirty="0" smtClean="0">
                <a:latin typeface="黑体" panose="02010609060101010101" pitchFamily="49" charset="-122"/>
                <a:ea typeface="黑体" panose="02010609060101010101" pitchFamily="49" charset="-122"/>
              </a:rPr>
              <a:t>	</a:t>
            </a:r>
            <a:r>
              <a:rPr lang="en-US" altLang="zh-CN" sz="1800" dirty="0" err="1" smtClean="0">
                <a:latin typeface="黑体" panose="02010609060101010101" pitchFamily="49" charset="-122"/>
                <a:ea typeface="黑体" panose="02010609060101010101" pitchFamily="49" charset="-122"/>
              </a:rPr>
              <a:t>IoC</a:t>
            </a:r>
            <a:r>
              <a:rPr lang="zh-CN" altLang="en-US" sz="1800" dirty="0" smtClean="0">
                <a:latin typeface="黑体" panose="02010609060101010101" pitchFamily="49" charset="-122"/>
                <a:ea typeface="黑体" panose="02010609060101010101" pitchFamily="49" charset="-122"/>
              </a:rPr>
              <a:t>机制就提供</a:t>
            </a:r>
            <a:endParaRPr lang="en-US" altLang="zh-CN" sz="1800" dirty="0" smtClean="0">
              <a:latin typeface="黑体" panose="02010609060101010101" pitchFamily="49" charset="-122"/>
              <a:ea typeface="黑体" panose="02010609060101010101" pitchFamily="49" charset="-122"/>
            </a:endParaRPr>
          </a:p>
          <a:p>
            <a:pPr marL="0" indent="0">
              <a:buNone/>
            </a:pPr>
            <a:r>
              <a:rPr lang="en-US" altLang="zh-CN" sz="1800" dirty="0" smtClean="0">
                <a:latin typeface="黑体" panose="02010609060101010101" pitchFamily="49" charset="-122"/>
                <a:ea typeface="黑体" panose="02010609060101010101" pitchFamily="49" charset="-122"/>
              </a:rPr>
              <a:t>	</a:t>
            </a:r>
            <a:r>
              <a:rPr lang="en-US" altLang="zh-CN" sz="1800" dirty="0" err="1" smtClean="0">
                <a:latin typeface="黑体" panose="02010609060101010101" pitchFamily="49" charset="-122"/>
                <a:ea typeface="黑体" panose="02010609060101010101" pitchFamily="49" charset="-122"/>
              </a:rPr>
              <a:t>IoC</a:t>
            </a:r>
            <a:r>
              <a:rPr lang="zh-CN" altLang="en-US" sz="1800" dirty="0" smtClean="0">
                <a:latin typeface="黑体" panose="02010609060101010101" pitchFamily="49" charset="-122"/>
                <a:ea typeface="黑体" panose="02010609060101010101" pitchFamily="49" charset="-122"/>
              </a:rPr>
              <a:t>隐藏实现</a:t>
            </a:r>
            <a:endParaRPr lang="en-US" altLang="zh-CN" sz="1800" dirty="0" smtClean="0">
              <a:latin typeface="黑体" panose="02010609060101010101" pitchFamily="49" charset="-122"/>
              <a:ea typeface="黑体" panose="02010609060101010101" pitchFamily="49" charset="-122"/>
            </a:endParaRPr>
          </a:p>
          <a:p>
            <a:pPr marL="0" indent="0">
              <a:buNone/>
            </a:pPr>
            <a:r>
              <a:rPr lang="en-US" altLang="zh-CN" sz="1800" dirty="0" smtClean="0">
                <a:latin typeface="黑体" panose="02010609060101010101" pitchFamily="49" charset="-122"/>
                <a:ea typeface="黑体" panose="02010609060101010101" pitchFamily="49" charset="-122"/>
              </a:rPr>
              <a:t>	</a:t>
            </a:r>
            <a:r>
              <a:rPr lang="zh-CN" altLang="en-US" sz="1800" dirty="0" smtClean="0">
                <a:latin typeface="黑体" panose="02010609060101010101" pitchFamily="49" charset="-122"/>
                <a:ea typeface="黑体" panose="02010609060101010101" pitchFamily="49" charset="-122"/>
              </a:rPr>
              <a:t>不管对象</a:t>
            </a:r>
            <a:endParaRPr lang="en-US" altLang="zh-CN" sz="1800" dirty="0" smtClean="0">
              <a:latin typeface="黑体" panose="02010609060101010101" pitchFamily="49" charset="-122"/>
              <a:ea typeface="黑体" panose="02010609060101010101" pitchFamily="49" charset="-122"/>
            </a:endParaRPr>
          </a:p>
          <a:p>
            <a:pPr marL="0" indent="0">
              <a:buNone/>
            </a:pPr>
            <a:r>
              <a:rPr lang="en-US" altLang="zh-CN" sz="1800" dirty="0" smtClean="0">
                <a:latin typeface="黑体" panose="02010609060101010101" pitchFamily="49" charset="-122"/>
                <a:ea typeface="黑体" panose="02010609060101010101" pitchFamily="49" charset="-122"/>
              </a:rPr>
              <a:t>	</a:t>
            </a:r>
            <a:r>
              <a:rPr lang="en-US" altLang="zh-CN" sz="1800" dirty="0" err="1" smtClean="0">
                <a:latin typeface="黑体" panose="02010609060101010101" pitchFamily="49" charset="-122"/>
                <a:ea typeface="黑体" panose="02010609060101010101" pitchFamily="49" charset="-122"/>
              </a:rPr>
              <a:t>IoC</a:t>
            </a:r>
            <a:r>
              <a:rPr lang="zh-CN" altLang="en-US" sz="1800" dirty="0" smtClean="0">
                <a:latin typeface="黑体" panose="02010609060101010101" pitchFamily="49" charset="-122"/>
                <a:ea typeface="黑体" panose="02010609060101010101" pitchFamily="49" charset="-122"/>
              </a:rPr>
              <a:t>管</a:t>
            </a:r>
            <a:endParaRPr lang="en-US" altLang="zh-CN" sz="1800" dirty="0" smtClean="0">
              <a:latin typeface="黑体" panose="02010609060101010101" pitchFamily="49" charset="-122"/>
              <a:ea typeface="黑体" panose="02010609060101010101" pitchFamily="49" charset="-122"/>
            </a:endParaRPr>
          </a:p>
          <a:p>
            <a:pPr marL="0" indent="0">
              <a:buNone/>
            </a:pPr>
            <a:r>
              <a:rPr lang="en-US" altLang="zh-CN" sz="1800" dirty="0" smtClean="0">
                <a:latin typeface="黑体" panose="02010609060101010101" pitchFamily="49" charset="-122"/>
                <a:ea typeface="黑体" panose="02010609060101010101" pitchFamily="49" charset="-122"/>
              </a:rPr>
              <a:t>	Nice</a:t>
            </a:r>
            <a:endParaRPr lang="zh-CN" altLang="en-US" sz="1800" dirty="0">
              <a:latin typeface="黑体" panose="02010609060101010101" pitchFamily="49" charset="-122"/>
              <a:ea typeface="黑体" panose="02010609060101010101" pitchFamily="49" charset="-122"/>
            </a:endParaRPr>
          </a:p>
        </p:txBody>
      </p:sp>
      <p:sp>
        <p:nvSpPr>
          <p:cNvPr id="7" name="标题 6"/>
          <p:cNvSpPr>
            <a:spLocks noGrp="1"/>
          </p:cNvSpPr>
          <p:nvPr>
            <p:ph type="title"/>
          </p:nvPr>
        </p:nvSpPr>
        <p:spPr/>
        <p:txBody>
          <a:bodyPr/>
          <a:lstStyle/>
          <a:p>
            <a:r>
              <a:rPr lang="en-US" altLang="zh-CN" dirty="0"/>
              <a:t>2.4.2 Spring</a:t>
            </a:r>
            <a:r>
              <a:rPr lang="zh-CN" altLang="en-US" dirty="0"/>
              <a:t>的</a:t>
            </a:r>
            <a:r>
              <a:rPr lang="en-US" altLang="zh-CN" dirty="0"/>
              <a:t>Bean</a:t>
            </a:r>
            <a:r>
              <a:rPr lang="zh-CN" altLang="en-US" dirty="0"/>
              <a:t>配</a:t>
            </a:r>
            <a:r>
              <a:rPr lang="zh-CN" altLang="en-US" dirty="0" smtClean="0"/>
              <a:t>置</a:t>
            </a:r>
            <a:endParaRPr lang="zh-CN" altLang="en-US" dirty="0"/>
          </a:p>
        </p:txBody>
      </p:sp>
      <p:pic>
        <p:nvPicPr>
          <p:cNvPr id="6" name="Picture 3">
            <a:hlinkClick r:id="rId2" action="ppaction://hlinkfile"/>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1854" y="1563638"/>
            <a:ext cx="3015492" cy="22322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174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5"/>
          </p:nvPr>
        </p:nvSpPr>
        <p:spPr/>
        <p:txBody>
          <a:bodyPr/>
          <a:lstStyle/>
          <a:p>
            <a:r>
              <a:rPr lang="en-US" altLang="zh-CN" smtClean="0"/>
              <a:t>/79</a:t>
            </a:r>
            <a:endParaRPr lang="zh-CN" altLang="en-US" dirty="0"/>
          </a:p>
        </p:txBody>
      </p:sp>
      <p:sp>
        <p:nvSpPr>
          <p:cNvPr id="3" name="灯片编号占位符 2"/>
          <p:cNvSpPr>
            <a:spLocks noGrp="1"/>
          </p:cNvSpPr>
          <p:nvPr>
            <p:ph type="sldNum" sz="quarter" idx="7"/>
          </p:nvPr>
        </p:nvSpPr>
        <p:spPr/>
        <p:txBody>
          <a:bodyPr/>
          <a:lstStyle/>
          <a:p>
            <a:fld id="{B6F15528-21DE-4FAA-801E-634DDDAF4B2B}" type="slidenum">
              <a:rPr lang="en-US" altLang="zh-CN" smtClean="0"/>
              <a:pPr/>
              <a:t>47</a:t>
            </a:fld>
            <a:endParaRPr lang="zh-CN" altLang="en-US" dirty="0"/>
          </a:p>
        </p:txBody>
      </p:sp>
      <p:sp>
        <p:nvSpPr>
          <p:cNvPr id="8" name="内容占位符 7"/>
          <p:cNvSpPr>
            <a:spLocks noGrp="1"/>
          </p:cNvSpPr>
          <p:nvPr>
            <p:ph sz="quarter" idx="10"/>
          </p:nvPr>
        </p:nvSpPr>
        <p:spPr>
          <a:xfrm>
            <a:off x="457200" y="857255"/>
            <a:ext cx="5122912" cy="1846659"/>
          </a:xfrm>
        </p:spPr>
        <p:txBody>
          <a:bodyPr/>
          <a:lstStyle/>
          <a:p>
            <a:r>
              <a:rPr lang="en-US" altLang="zh-CN" dirty="0" smtClean="0"/>
              <a:t>JUnit5</a:t>
            </a:r>
            <a:r>
              <a:rPr lang="zh-CN" altLang="en-US" dirty="0" smtClean="0"/>
              <a:t>单元测试的使用：</a:t>
            </a:r>
            <a:endParaRPr lang="en-US" altLang="zh-CN" dirty="0" smtClean="0"/>
          </a:p>
          <a:p>
            <a:pPr>
              <a:buFont typeface="Wingdings" panose="05000000000000000000" pitchFamily="2" charset="2"/>
              <a:buChar char="l"/>
            </a:pPr>
            <a:r>
              <a:rPr lang="zh-CN" altLang="en-US" dirty="0" smtClean="0"/>
              <a:t>单元测试方法加注解：</a:t>
            </a:r>
            <a:r>
              <a:rPr lang="en-US" altLang="zh-CN" dirty="0" smtClean="0"/>
              <a:t>@Test</a:t>
            </a:r>
          </a:p>
          <a:p>
            <a:pPr>
              <a:buFont typeface="Wingdings" panose="05000000000000000000" pitchFamily="2" charset="2"/>
              <a:buChar char="l"/>
            </a:pPr>
            <a:r>
              <a:rPr lang="zh-CN" altLang="en-US" dirty="0" smtClean="0"/>
              <a:t>点击单元测试方法所在的行号旁的运行图标，即可执行测试，或执行一个类的全部单元测试方法。</a:t>
            </a:r>
            <a:endParaRPr lang="zh-CN" altLang="en-US" dirty="0"/>
          </a:p>
        </p:txBody>
      </p:sp>
      <p:sp>
        <p:nvSpPr>
          <p:cNvPr id="7" name="标题 6"/>
          <p:cNvSpPr>
            <a:spLocks noGrp="1"/>
          </p:cNvSpPr>
          <p:nvPr>
            <p:ph type="title"/>
          </p:nvPr>
        </p:nvSpPr>
        <p:spPr/>
        <p:txBody>
          <a:bodyPr/>
          <a:lstStyle/>
          <a:p>
            <a:r>
              <a:rPr lang="en-US" altLang="zh-CN" dirty="0"/>
              <a:t>2.4.2 Spring</a:t>
            </a:r>
            <a:r>
              <a:rPr lang="zh-CN" altLang="en-US" dirty="0"/>
              <a:t>的</a:t>
            </a:r>
            <a:r>
              <a:rPr lang="en-US" altLang="zh-CN" dirty="0"/>
              <a:t>Bean</a:t>
            </a:r>
            <a:r>
              <a:rPr lang="zh-CN" altLang="en-US" dirty="0"/>
              <a:t>配</a:t>
            </a:r>
            <a:r>
              <a:rPr lang="zh-CN" altLang="en-US" dirty="0" smtClean="0"/>
              <a:t>置</a:t>
            </a:r>
            <a:endParaRPr lang="zh-CN" altLang="en-US" dirty="0"/>
          </a:p>
        </p:txBody>
      </p:sp>
      <p:pic>
        <p:nvPicPr>
          <p:cNvPr id="164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216" y="3219822"/>
            <a:ext cx="3535760" cy="16561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4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987574"/>
            <a:ext cx="3291138" cy="35283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174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164867"/>
                                        </p:tgtEl>
                                        <p:attrNameLst>
                                          <p:attrName>style.visibility</p:attrName>
                                        </p:attrNameLst>
                                      </p:cBhvr>
                                      <p:to>
                                        <p:strVal val="visible"/>
                                      </p:to>
                                    </p:set>
                                    <p:animEffect transition="in" filter="fade">
                                      <p:cBhvr>
                                        <p:cTn id="7" dur="1000"/>
                                        <p:tgtEl>
                                          <p:spTgt spid="164867"/>
                                        </p:tgtEl>
                                      </p:cBhvr>
                                    </p:animEffect>
                                    <p:anim calcmode="lin" valueType="num">
                                      <p:cBhvr>
                                        <p:cTn id="8" dur="1000" fill="hold"/>
                                        <p:tgtEl>
                                          <p:spTgt spid="164867"/>
                                        </p:tgtEl>
                                        <p:attrNameLst>
                                          <p:attrName>ppt_x</p:attrName>
                                        </p:attrNameLst>
                                      </p:cBhvr>
                                      <p:tavLst>
                                        <p:tav tm="0">
                                          <p:val>
                                            <p:strVal val="#ppt_x"/>
                                          </p:val>
                                        </p:tav>
                                        <p:tav tm="100000">
                                          <p:val>
                                            <p:strVal val="#ppt_x"/>
                                          </p:val>
                                        </p:tav>
                                      </p:tavLst>
                                    </p:anim>
                                    <p:anim calcmode="lin" valueType="num">
                                      <p:cBhvr>
                                        <p:cTn id="9" dur="1000" fill="hold"/>
                                        <p:tgtEl>
                                          <p:spTgt spid="164867"/>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nodeType="afterEffect">
                                  <p:stCondLst>
                                    <p:cond delay="5000"/>
                                  </p:stCondLst>
                                  <p:childTnLst>
                                    <p:set>
                                      <p:cBhvr>
                                        <p:cTn id="12" dur="1" fill="hold">
                                          <p:stCondLst>
                                            <p:cond delay="0"/>
                                          </p:stCondLst>
                                        </p:cTn>
                                        <p:tgtEl>
                                          <p:spTgt spid="164866"/>
                                        </p:tgtEl>
                                        <p:attrNameLst>
                                          <p:attrName>style.visibility</p:attrName>
                                        </p:attrNameLst>
                                      </p:cBhvr>
                                      <p:to>
                                        <p:strVal val="visible"/>
                                      </p:to>
                                    </p:set>
                                    <p:animEffect transition="in" filter="fade">
                                      <p:cBhvr>
                                        <p:cTn id="13" dur="1000"/>
                                        <p:tgtEl>
                                          <p:spTgt spid="164866"/>
                                        </p:tgtEl>
                                      </p:cBhvr>
                                    </p:animEffect>
                                    <p:anim calcmode="lin" valueType="num">
                                      <p:cBhvr>
                                        <p:cTn id="14" dur="1000" fill="hold"/>
                                        <p:tgtEl>
                                          <p:spTgt spid="164866"/>
                                        </p:tgtEl>
                                        <p:attrNameLst>
                                          <p:attrName>ppt_x</p:attrName>
                                        </p:attrNameLst>
                                      </p:cBhvr>
                                      <p:tavLst>
                                        <p:tav tm="0">
                                          <p:val>
                                            <p:strVal val="#ppt_x"/>
                                          </p:val>
                                        </p:tav>
                                        <p:tav tm="100000">
                                          <p:val>
                                            <p:strVal val="#ppt_x"/>
                                          </p:val>
                                        </p:tav>
                                      </p:tavLst>
                                    </p:anim>
                                    <p:anim calcmode="lin" valueType="num">
                                      <p:cBhvr>
                                        <p:cTn id="15" dur="1000" fill="hold"/>
                                        <p:tgtEl>
                                          <p:spTgt spid="1648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5"/>
          </p:nvPr>
        </p:nvSpPr>
        <p:spPr/>
        <p:txBody>
          <a:bodyPr/>
          <a:lstStyle/>
          <a:p>
            <a:r>
              <a:rPr lang="en-US" altLang="zh-CN" smtClean="0"/>
              <a:t>/79</a:t>
            </a:r>
            <a:endParaRPr lang="zh-CN" altLang="en-US" dirty="0"/>
          </a:p>
        </p:txBody>
      </p:sp>
      <p:sp>
        <p:nvSpPr>
          <p:cNvPr id="3" name="灯片编号占位符 2"/>
          <p:cNvSpPr>
            <a:spLocks noGrp="1"/>
          </p:cNvSpPr>
          <p:nvPr>
            <p:ph type="sldNum" sz="quarter" idx="7"/>
          </p:nvPr>
        </p:nvSpPr>
        <p:spPr/>
        <p:txBody>
          <a:bodyPr/>
          <a:lstStyle/>
          <a:p>
            <a:fld id="{B6F15528-21DE-4FAA-801E-634DDDAF4B2B}" type="slidenum">
              <a:rPr lang="en-US" altLang="zh-CN" smtClean="0"/>
              <a:pPr/>
              <a:t>48</a:t>
            </a:fld>
            <a:endParaRPr lang="zh-CN" altLang="en-US" dirty="0"/>
          </a:p>
        </p:txBody>
      </p:sp>
      <p:sp>
        <p:nvSpPr>
          <p:cNvPr id="8" name="内容占位符 7"/>
          <p:cNvSpPr>
            <a:spLocks noGrp="1"/>
          </p:cNvSpPr>
          <p:nvPr>
            <p:ph sz="quarter" idx="10"/>
          </p:nvPr>
        </p:nvSpPr>
        <p:spPr>
          <a:xfrm>
            <a:off x="457200" y="857255"/>
            <a:ext cx="8229600" cy="2308324"/>
          </a:xfrm>
        </p:spPr>
        <p:txBody>
          <a:bodyPr/>
          <a:lstStyle/>
          <a:p>
            <a:r>
              <a:rPr lang="en-US" altLang="zh-CN" dirty="0" smtClean="0"/>
              <a:t>Spring</a:t>
            </a:r>
            <a:r>
              <a:rPr lang="zh-CN" altLang="en-US" dirty="0" smtClean="0"/>
              <a:t>注入是指在启动</a:t>
            </a:r>
            <a:r>
              <a:rPr lang="en-US" altLang="zh-CN" dirty="0" smtClean="0"/>
              <a:t>Spring</a:t>
            </a:r>
            <a:r>
              <a:rPr lang="zh-CN" altLang="en-US" dirty="0" smtClean="0"/>
              <a:t>容器加</a:t>
            </a:r>
            <a:r>
              <a:rPr lang="en-US" altLang="zh-CN" dirty="0" smtClean="0"/>
              <a:t>bean</a:t>
            </a:r>
            <a:r>
              <a:rPr lang="zh-CN" altLang="en-US" dirty="0" smtClean="0"/>
              <a:t>配置时，完成对变量的赋值行为。</a:t>
            </a:r>
            <a:endParaRPr lang="en-US" altLang="zh-CN" dirty="0" smtClean="0"/>
          </a:p>
          <a:p>
            <a:r>
              <a:rPr lang="zh-CN" altLang="en-US" dirty="0"/>
              <a:t>常</a:t>
            </a:r>
            <a:r>
              <a:rPr lang="zh-CN" altLang="en-US" dirty="0" smtClean="0"/>
              <a:t>用</a:t>
            </a:r>
            <a:r>
              <a:rPr lang="en-US" altLang="zh-CN" dirty="0" smtClean="0"/>
              <a:t>2</a:t>
            </a:r>
            <a:r>
              <a:rPr lang="zh-CN" altLang="en-US" dirty="0" smtClean="0"/>
              <a:t>种</a:t>
            </a:r>
            <a:r>
              <a:rPr lang="en-US" altLang="zh-CN" dirty="0"/>
              <a:t>Spring</a:t>
            </a:r>
            <a:r>
              <a:rPr lang="zh-CN" altLang="en-US" dirty="0" smtClean="0"/>
              <a:t>注入方式：</a:t>
            </a:r>
            <a:endParaRPr lang="en-US" altLang="zh-CN" dirty="0" smtClean="0"/>
          </a:p>
          <a:p>
            <a:pPr marL="719138" indent="-360363">
              <a:buFont typeface="+mj-ea"/>
              <a:buAutoNum type="circleNumDbPlain"/>
            </a:pPr>
            <a:r>
              <a:rPr lang="zh-CN" altLang="en-US" dirty="0" smtClean="0"/>
              <a:t>设值注入</a:t>
            </a:r>
            <a:endParaRPr lang="en-US" altLang="zh-CN" dirty="0" smtClean="0"/>
          </a:p>
          <a:p>
            <a:pPr marL="719138" indent="-360363">
              <a:buFont typeface="+mj-ea"/>
              <a:buAutoNum type="circleNumDbPlain"/>
            </a:pPr>
            <a:r>
              <a:rPr lang="zh-CN" altLang="en-US" dirty="0"/>
              <a:t>构</a:t>
            </a:r>
            <a:r>
              <a:rPr lang="zh-CN" altLang="en-US" dirty="0" smtClean="0"/>
              <a:t>造注入</a:t>
            </a:r>
            <a:endParaRPr lang="zh-CN" altLang="en-US" dirty="0"/>
          </a:p>
        </p:txBody>
      </p:sp>
      <p:sp>
        <p:nvSpPr>
          <p:cNvPr id="7" name="标题 6"/>
          <p:cNvSpPr>
            <a:spLocks noGrp="1"/>
          </p:cNvSpPr>
          <p:nvPr>
            <p:ph type="title"/>
          </p:nvPr>
        </p:nvSpPr>
        <p:spPr/>
        <p:txBody>
          <a:bodyPr/>
          <a:lstStyle/>
          <a:p>
            <a:r>
              <a:rPr lang="en-US" altLang="zh-CN" dirty="0"/>
              <a:t>2.4.3 </a:t>
            </a:r>
            <a:r>
              <a:rPr lang="en-US" altLang="zh-CN" dirty="0" smtClean="0"/>
              <a:t>Spring</a:t>
            </a:r>
            <a:r>
              <a:rPr lang="zh-CN" altLang="en-US" dirty="0" smtClean="0"/>
              <a:t>注入</a:t>
            </a:r>
            <a:endParaRPr lang="zh-CN" altLang="en-US" dirty="0"/>
          </a:p>
        </p:txBody>
      </p:sp>
      <p:pic>
        <p:nvPicPr>
          <p:cNvPr id="165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571750"/>
            <a:ext cx="6281071" cy="23042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742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5890"/>
                                        </p:tgtEl>
                                        <p:attrNameLst>
                                          <p:attrName>style.visibility</p:attrName>
                                        </p:attrNameLst>
                                      </p:cBhvr>
                                      <p:to>
                                        <p:strVal val="visible"/>
                                      </p:to>
                                    </p:set>
                                    <p:animEffect transition="in" filter="fade">
                                      <p:cBhvr>
                                        <p:cTn id="7" dur="1000"/>
                                        <p:tgtEl>
                                          <p:spTgt spid="165890"/>
                                        </p:tgtEl>
                                      </p:cBhvr>
                                    </p:animEffect>
                                    <p:anim calcmode="lin" valueType="num">
                                      <p:cBhvr>
                                        <p:cTn id="8" dur="1000" fill="hold"/>
                                        <p:tgtEl>
                                          <p:spTgt spid="165890"/>
                                        </p:tgtEl>
                                        <p:attrNameLst>
                                          <p:attrName>ppt_x</p:attrName>
                                        </p:attrNameLst>
                                      </p:cBhvr>
                                      <p:tavLst>
                                        <p:tav tm="0">
                                          <p:val>
                                            <p:strVal val="#ppt_x"/>
                                          </p:val>
                                        </p:tav>
                                        <p:tav tm="100000">
                                          <p:val>
                                            <p:strVal val="#ppt_x"/>
                                          </p:val>
                                        </p:tav>
                                      </p:tavLst>
                                    </p:anim>
                                    <p:anim calcmode="lin" valueType="num">
                                      <p:cBhvr>
                                        <p:cTn id="9" dur="1000" fill="hold"/>
                                        <p:tgtEl>
                                          <p:spTgt spid="1658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5"/>
          </p:nvPr>
        </p:nvSpPr>
        <p:spPr/>
        <p:txBody>
          <a:bodyPr/>
          <a:lstStyle/>
          <a:p>
            <a:r>
              <a:rPr lang="en-US" altLang="zh-CN" smtClean="0"/>
              <a:t>/79</a:t>
            </a:r>
            <a:endParaRPr lang="zh-CN" altLang="en-US" dirty="0"/>
          </a:p>
        </p:txBody>
      </p:sp>
      <p:sp>
        <p:nvSpPr>
          <p:cNvPr id="3" name="灯片编号占位符 2"/>
          <p:cNvSpPr>
            <a:spLocks noGrp="1"/>
          </p:cNvSpPr>
          <p:nvPr>
            <p:ph type="sldNum" sz="quarter" idx="7"/>
          </p:nvPr>
        </p:nvSpPr>
        <p:spPr/>
        <p:txBody>
          <a:bodyPr/>
          <a:lstStyle/>
          <a:p>
            <a:fld id="{B6F15528-21DE-4FAA-801E-634DDDAF4B2B}" type="slidenum">
              <a:rPr lang="en-US" altLang="zh-CN" smtClean="0"/>
              <a:pPr/>
              <a:t>49</a:t>
            </a:fld>
            <a:endParaRPr lang="zh-CN" altLang="en-US" dirty="0"/>
          </a:p>
        </p:txBody>
      </p:sp>
      <p:sp>
        <p:nvSpPr>
          <p:cNvPr id="8" name="内容占位符 7"/>
          <p:cNvSpPr>
            <a:spLocks noGrp="1"/>
          </p:cNvSpPr>
          <p:nvPr>
            <p:ph sz="quarter" idx="10"/>
          </p:nvPr>
        </p:nvSpPr>
        <p:spPr>
          <a:xfrm>
            <a:off x="457200" y="857255"/>
            <a:ext cx="8229600" cy="403252"/>
          </a:xfrm>
        </p:spPr>
        <p:txBody>
          <a:bodyPr/>
          <a:lstStyle/>
          <a:p>
            <a:pPr>
              <a:buFont typeface="Wingdings" panose="05000000000000000000" pitchFamily="2" charset="2"/>
              <a:buChar char="l"/>
            </a:pPr>
            <a:r>
              <a:rPr lang="zh-CN" altLang="en-US" dirty="0" smtClean="0"/>
              <a:t>设值注入</a:t>
            </a:r>
            <a:endParaRPr lang="en-US" altLang="zh-CN" dirty="0" smtClean="0"/>
          </a:p>
        </p:txBody>
      </p:sp>
      <p:sp>
        <p:nvSpPr>
          <p:cNvPr id="7" name="标题 6"/>
          <p:cNvSpPr>
            <a:spLocks noGrp="1"/>
          </p:cNvSpPr>
          <p:nvPr>
            <p:ph type="title"/>
          </p:nvPr>
        </p:nvSpPr>
        <p:spPr/>
        <p:txBody>
          <a:bodyPr/>
          <a:lstStyle/>
          <a:p>
            <a:r>
              <a:rPr lang="en-US" altLang="zh-CN" dirty="0"/>
              <a:t>2.4.3 </a:t>
            </a:r>
            <a:r>
              <a:rPr lang="en-US" altLang="zh-CN" dirty="0" smtClean="0"/>
              <a:t>Spring</a:t>
            </a:r>
            <a:r>
              <a:rPr lang="zh-CN" altLang="en-US" dirty="0" smtClean="0"/>
              <a:t>注入</a:t>
            </a:r>
            <a:endParaRPr lang="zh-CN" altLang="en-US" dirty="0"/>
          </a:p>
        </p:txBody>
      </p:sp>
      <p:pic>
        <p:nvPicPr>
          <p:cNvPr id="1679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1514475"/>
            <a:ext cx="7429500"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495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5"/>
          <p:cNvSpPr>
            <a:spLocks noGrp="1"/>
          </p:cNvSpPr>
          <p:nvPr>
            <p:ph type="ftr" sz="quarter" idx="10"/>
          </p:nvPr>
        </p:nvSpPr>
        <p:spPr/>
        <p:txBody>
          <a:bodyPr/>
          <a:lstStyle/>
          <a:p>
            <a:r>
              <a:rPr lang="en-US" altLang="zh-CN" smtClean="0"/>
              <a:t>/79</a:t>
            </a:r>
            <a:endParaRPr lang="zh-CN" altLang="en-US" dirty="0"/>
          </a:p>
        </p:txBody>
      </p:sp>
      <p:sp>
        <p:nvSpPr>
          <p:cNvPr id="7" name="灯片编号占位符 6"/>
          <p:cNvSpPr>
            <a:spLocks noGrp="1"/>
          </p:cNvSpPr>
          <p:nvPr>
            <p:ph type="sldNum" sz="quarter" idx="11"/>
          </p:nvPr>
        </p:nvSpPr>
        <p:spPr/>
        <p:txBody>
          <a:bodyPr/>
          <a:lstStyle/>
          <a:p>
            <a:fld id="{B6F15528-21DE-4FAA-801E-634DDDAF4B2B}" type="slidenum">
              <a:rPr lang="en-US" altLang="zh-CN" smtClean="0"/>
              <a:pPr/>
              <a:t>5</a:t>
            </a:fld>
            <a:endParaRPr lang="zh-CN" altLang="en-US" dirty="0"/>
          </a:p>
        </p:txBody>
      </p:sp>
      <p:sp>
        <p:nvSpPr>
          <p:cNvPr id="2" name="文本占位符 1"/>
          <p:cNvSpPr>
            <a:spLocks noGrp="1"/>
          </p:cNvSpPr>
          <p:nvPr>
            <p:ph type="body" sz="quarter" idx="12"/>
          </p:nvPr>
        </p:nvSpPr>
        <p:spPr/>
        <p:txBody>
          <a:bodyPr/>
          <a:lstStyle/>
          <a:p>
            <a:r>
              <a:rPr lang="zh-CN" altLang="en-US" dirty="0"/>
              <a:t>软</a:t>
            </a:r>
            <a:r>
              <a:rPr lang="zh-CN" altLang="en-US" dirty="0" smtClean="0"/>
              <a:t>件框架</a:t>
            </a:r>
            <a:endParaRPr lang="en-US" altLang="zh-CN" dirty="0" smtClean="0"/>
          </a:p>
          <a:p>
            <a:r>
              <a:rPr lang="en-US" altLang="zh-CN" dirty="0" smtClean="0"/>
              <a:t>Spring</a:t>
            </a:r>
            <a:r>
              <a:rPr lang="zh-CN" altLang="en-US" dirty="0" smtClean="0"/>
              <a:t>框架</a:t>
            </a:r>
            <a:endParaRPr lang="en-US" altLang="zh-CN" dirty="0" smtClean="0"/>
          </a:p>
        </p:txBody>
      </p:sp>
      <p:sp>
        <p:nvSpPr>
          <p:cNvPr id="3" name="文本占位符 2"/>
          <p:cNvSpPr>
            <a:spLocks noGrp="1"/>
          </p:cNvSpPr>
          <p:nvPr>
            <p:ph type="body" sz="quarter" idx="13"/>
          </p:nvPr>
        </p:nvSpPr>
        <p:spPr/>
        <p:txBody>
          <a:bodyPr/>
          <a:lstStyle/>
          <a:p>
            <a:r>
              <a:rPr lang="zh-CN" altLang="en-US" dirty="0"/>
              <a:t>控</a:t>
            </a:r>
            <a:r>
              <a:rPr lang="zh-CN" altLang="en-US" dirty="0" smtClean="0"/>
              <a:t>制反转</a:t>
            </a:r>
            <a:r>
              <a:rPr lang="en-US" altLang="zh-CN" dirty="0" err="1" smtClean="0"/>
              <a:t>IoC</a:t>
            </a:r>
            <a:endParaRPr lang="en-US" altLang="zh-CN" dirty="0" smtClean="0"/>
          </a:p>
          <a:p>
            <a:r>
              <a:rPr lang="zh-CN" altLang="en-US" dirty="0"/>
              <a:t>切</a:t>
            </a:r>
            <a:r>
              <a:rPr lang="zh-CN" altLang="en-US" dirty="0" smtClean="0"/>
              <a:t>面编程</a:t>
            </a:r>
            <a:r>
              <a:rPr lang="en-US" altLang="zh-CN" dirty="0" smtClean="0"/>
              <a:t>AOP</a:t>
            </a:r>
            <a:endParaRPr lang="zh-CN" altLang="en-US" dirty="0"/>
          </a:p>
        </p:txBody>
      </p:sp>
      <p:sp>
        <p:nvSpPr>
          <p:cNvPr id="5" name="文本占位符 4"/>
          <p:cNvSpPr>
            <a:spLocks noGrp="1"/>
          </p:cNvSpPr>
          <p:nvPr>
            <p:ph type="body" sz="quarter" idx="14"/>
          </p:nvPr>
        </p:nvSpPr>
        <p:spPr/>
        <p:txBody>
          <a:bodyPr/>
          <a:lstStyle/>
          <a:p>
            <a:r>
              <a:rPr lang="zh-CN" altLang="en-US" dirty="0" smtClean="0"/>
              <a:t>配置</a:t>
            </a:r>
            <a:r>
              <a:rPr lang="en-US" altLang="zh-CN" dirty="0" err="1" smtClean="0"/>
              <a:t>IoC</a:t>
            </a:r>
            <a:r>
              <a:rPr lang="zh-CN" altLang="en-US" dirty="0" smtClean="0"/>
              <a:t>和</a:t>
            </a:r>
            <a:r>
              <a:rPr lang="en-US" altLang="zh-CN" dirty="0" smtClean="0"/>
              <a:t>AOP</a:t>
            </a:r>
          </a:p>
          <a:p>
            <a:r>
              <a:rPr lang="en-US" altLang="zh-CN" dirty="0" smtClean="0"/>
              <a:t>JUnit5</a:t>
            </a:r>
            <a:r>
              <a:rPr lang="zh-CN" altLang="en-US" dirty="0" smtClean="0"/>
              <a:t>测试类的使用</a:t>
            </a:r>
            <a:endParaRPr lang="zh-CN" altLang="en-US" dirty="0"/>
          </a:p>
        </p:txBody>
      </p:sp>
    </p:spTree>
    <p:extLst>
      <p:ext uri="{BB962C8B-B14F-4D97-AF65-F5344CB8AC3E}">
        <p14:creationId xmlns:p14="http://schemas.microsoft.com/office/powerpoint/2010/main" val="1073605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5"/>
          </p:nvPr>
        </p:nvSpPr>
        <p:spPr/>
        <p:txBody>
          <a:bodyPr/>
          <a:lstStyle/>
          <a:p>
            <a:r>
              <a:rPr lang="en-US" altLang="zh-CN" smtClean="0"/>
              <a:t>/79</a:t>
            </a:r>
            <a:endParaRPr lang="zh-CN" altLang="en-US" dirty="0"/>
          </a:p>
        </p:txBody>
      </p:sp>
      <p:sp>
        <p:nvSpPr>
          <p:cNvPr id="3" name="灯片编号占位符 2"/>
          <p:cNvSpPr>
            <a:spLocks noGrp="1"/>
          </p:cNvSpPr>
          <p:nvPr>
            <p:ph type="sldNum" sz="quarter" idx="7"/>
          </p:nvPr>
        </p:nvSpPr>
        <p:spPr/>
        <p:txBody>
          <a:bodyPr/>
          <a:lstStyle/>
          <a:p>
            <a:fld id="{B6F15528-21DE-4FAA-801E-634DDDAF4B2B}" type="slidenum">
              <a:rPr lang="en-US" altLang="zh-CN" smtClean="0"/>
              <a:pPr/>
              <a:t>50</a:t>
            </a:fld>
            <a:endParaRPr lang="zh-CN" altLang="en-US" dirty="0"/>
          </a:p>
        </p:txBody>
      </p:sp>
      <p:sp>
        <p:nvSpPr>
          <p:cNvPr id="8" name="内容占位符 7"/>
          <p:cNvSpPr>
            <a:spLocks noGrp="1"/>
          </p:cNvSpPr>
          <p:nvPr>
            <p:ph sz="quarter" idx="10"/>
          </p:nvPr>
        </p:nvSpPr>
        <p:spPr>
          <a:xfrm>
            <a:off x="457200" y="857255"/>
            <a:ext cx="8229600" cy="403252"/>
          </a:xfrm>
        </p:spPr>
        <p:txBody>
          <a:bodyPr/>
          <a:lstStyle/>
          <a:p>
            <a:pPr>
              <a:buFont typeface="Wingdings" panose="05000000000000000000" pitchFamily="2" charset="2"/>
              <a:buChar char="l"/>
            </a:pPr>
            <a:r>
              <a:rPr lang="zh-CN" altLang="en-US" dirty="0" smtClean="0"/>
              <a:t>构造注入</a:t>
            </a:r>
            <a:endParaRPr lang="zh-CN" altLang="en-US" dirty="0"/>
          </a:p>
        </p:txBody>
      </p:sp>
      <p:sp>
        <p:nvSpPr>
          <p:cNvPr id="7" name="标题 6"/>
          <p:cNvSpPr>
            <a:spLocks noGrp="1"/>
          </p:cNvSpPr>
          <p:nvPr>
            <p:ph type="title"/>
          </p:nvPr>
        </p:nvSpPr>
        <p:spPr/>
        <p:txBody>
          <a:bodyPr/>
          <a:lstStyle/>
          <a:p>
            <a:r>
              <a:rPr lang="en-US" altLang="zh-CN" dirty="0"/>
              <a:t>2.4.3 </a:t>
            </a:r>
            <a:r>
              <a:rPr lang="en-US" altLang="zh-CN" dirty="0" smtClean="0"/>
              <a:t>Spring</a:t>
            </a:r>
            <a:r>
              <a:rPr lang="zh-CN" altLang="en-US" dirty="0" smtClean="0"/>
              <a:t>注入</a:t>
            </a:r>
            <a:endParaRPr lang="zh-CN" altLang="en-US" dirty="0"/>
          </a:p>
        </p:txBody>
      </p:sp>
      <p:pic>
        <p:nvPicPr>
          <p:cNvPr id="1689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863" y="1643063"/>
            <a:ext cx="7534275"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215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5"/>
          </p:nvPr>
        </p:nvSpPr>
        <p:spPr/>
        <p:txBody>
          <a:bodyPr/>
          <a:lstStyle/>
          <a:p>
            <a:r>
              <a:rPr lang="en-US" altLang="zh-CN" smtClean="0"/>
              <a:t>/79</a:t>
            </a:r>
            <a:endParaRPr lang="zh-CN" altLang="en-US" dirty="0"/>
          </a:p>
        </p:txBody>
      </p:sp>
      <p:sp>
        <p:nvSpPr>
          <p:cNvPr id="3" name="灯片编号占位符 2"/>
          <p:cNvSpPr>
            <a:spLocks noGrp="1"/>
          </p:cNvSpPr>
          <p:nvPr>
            <p:ph type="sldNum" sz="quarter" idx="7"/>
          </p:nvPr>
        </p:nvSpPr>
        <p:spPr/>
        <p:txBody>
          <a:bodyPr/>
          <a:lstStyle/>
          <a:p>
            <a:fld id="{B6F15528-21DE-4FAA-801E-634DDDAF4B2B}" type="slidenum">
              <a:rPr lang="en-US" altLang="zh-CN" smtClean="0"/>
              <a:pPr/>
              <a:t>51</a:t>
            </a:fld>
            <a:endParaRPr lang="zh-CN" altLang="en-US" dirty="0"/>
          </a:p>
        </p:txBody>
      </p:sp>
      <p:sp>
        <p:nvSpPr>
          <p:cNvPr id="8" name="内容占位符 7"/>
          <p:cNvSpPr>
            <a:spLocks noGrp="1"/>
          </p:cNvSpPr>
          <p:nvPr>
            <p:ph sz="quarter" idx="10"/>
          </p:nvPr>
        </p:nvSpPr>
        <p:spPr>
          <a:xfrm>
            <a:off x="457200" y="857255"/>
            <a:ext cx="8229600" cy="461665"/>
          </a:xfrm>
        </p:spPr>
        <p:txBody>
          <a:bodyPr/>
          <a:lstStyle/>
          <a:p>
            <a:r>
              <a:rPr lang="zh-CN" altLang="en-US" dirty="0" smtClean="0"/>
              <a:t>案例</a:t>
            </a:r>
            <a:r>
              <a:rPr lang="en-US" altLang="zh-CN" dirty="0" smtClean="0"/>
              <a:t>3</a:t>
            </a:r>
            <a:r>
              <a:rPr lang="zh-CN" altLang="en-US" dirty="0" smtClean="0"/>
              <a:t>：</a:t>
            </a:r>
            <a:r>
              <a:rPr lang="en-US" altLang="zh-CN" dirty="0" smtClean="0"/>
              <a:t>Spring</a:t>
            </a:r>
            <a:r>
              <a:rPr lang="zh-CN" altLang="en-US" dirty="0" smtClean="0"/>
              <a:t>注入的应用</a:t>
            </a:r>
            <a:endParaRPr lang="zh-CN" altLang="en-US" dirty="0"/>
          </a:p>
        </p:txBody>
      </p:sp>
      <p:sp>
        <p:nvSpPr>
          <p:cNvPr id="7" name="标题 6"/>
          <p:cNvSpPr>
            <a:spLocks noGrp="1"/>
          </p:cNvSpPr>
          <p:nvPr>
            <p:ph type="title"/>
          </p:nvPr>
        </p:nvSpPr>
        <p:spPr/>
        <p:txBody>
          <a:bodyPr/>
          <a:lstStyle/>
          <a:p>
            <a:r>
              <a:rPr lang="en-US" altLang="zh-CN" dirty="0"/>
              <a:t>2.4.3 </a:t>
            </a:r>
            <a:r>
              <a:rPr lang="en-US" altLang="zh-CN" dirty="0" smtClean="0"/>
              <a:t>Spring</a:t>
            </a:r>
            <a:r>
              <a:rPr lang="zh-CN" altLang="en-US" dirty="0" smtClean="0"/>
              <a:t>注入</a:t>
            </a:r>
            <a:endParaRPr lang="zh-CN" altLang="en-US" dirty="0"/>
          </a:p>
        </p:txBody>
      </p:sp>
      <p:pic>
        <p:nvPicPr>
          <p:cNvPr id="169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987574"/>
            <a:ext cx="1979142" cy="36724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9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853" y="1995686"/>
            <a:ext cx="4456187" cy="16983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054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页脚占位符 9"/>
          <p:cNvSpPr>
            <a:spLocks noGrp="1"/>
          </p:cNvSpPr>
          <p:nvPr>
            <p:ph type="ftr" sz="quarter" idx="5"/>
          </p:nvPr>
        </p:nvSpPr>
        <p:spPr/>
        <p:txBody>
          <a:bodyPr/>
          <a:lstStyle/>
          <a:p>
            <a:r>
              <a:rPr lang="en-US" altLang="zh-CN" smtClean="0"/>
              <a:t>/79</a:t>
            </a:r>
            <a:endParaRPr lang="zh-CN" altLang="en-US" dirty="0"/>
          </a:p>
        </p:txBody>
      </p:sp>
      <p:sp>
        <p:nvSpPr>
          <p:cNvPr id="11" name="灯片编号占位符 10"/>
          <p:cNvSpPr>
            <a:spLocks noGrp="1"/>
          </p:cNvSpPr>
          <p:nvPr>
            <p:ph type="sldNum" sz="quarter" idx="7"/>
          </p:nvPr>
        </p:nvSpPr>
        <p:spPr/>
        <p:txBody>
          <a:bodyPr/>
          <a:lstStyle/>
          <a:p>
            <a:fld id="{B6F15528-21DE-4FAA-801E-634DDDAF4B2B}" type="slidenum">
              <a:rPr lang="en-US" altLang="zh-CN" smtClean="0"/>
              <a:pPr/>
              <a:t>52</a:t>
            </a:fld>
            <a:endParaRPr lang="zh-CN" altLang="en-US" dirty="0"/>
          </a:p>
        </p:txBody>
      </p:sp>
      <p:sp>
        <p:nvSpPr>
          <p:cNvPr id="8" name="内容占位符 7"/>
          <p:cNvSpPr>
            <a:spLocks noGrp="1"/>
          </p:cNvSpPr>
          <p:nvPr>
            <p:ph sz="quarter" idx="10"/>
          </p:nvPr>
        </p:nvSpPr>
        <p:spPr>
          <a:xfrm>
            <a:off x="457200" y="857254"/>
            <a:ext cx="5554960" cy="3231654"/>
          </a:xfrm>
        </p:spPr>
        <p:txBody>
          <a:bodyPr/>
          <a:lstStyle/>
          <a:p>
            <a:r>
              <a:rPr lang="zh-CN" altLang="en-US" dirty="0"/>
              <a:t>控制反转（</a:t>
            </a:r>
            <a:r>
              <a:rPr lang="en-US" altLang="zh-CN" dirty="0"/>
              <a:t>IOC</a:t>
            </a:r>
            <a:r>
              <a:rPr lang="zh-CN" altLang="en-US" dirty="0"/>
              <a:t>）是一个比较抽象的概念，是</a:t>
            </a:r>
            <a:r>
              <a:rPr lang="en-US" altLang="zh-CN" dirty="0"/>
              <a:t>Spring</a:t>
            </a:r>
            <a:r>
              <a:rPr lang="zh-CN" altLang="en-US" dirty="0"/>
              <a:t>框架的核心，用来消减计算机程序的耦合问题</a:t>
            </a:r>
            <a:r>
              <a:rPr lang="zh-CN" altLang="en-US" dirty="0" smtClean="0"/>
              <a:t>。依</a:t>
            </a:r>
            <a:r>
              <a:rPr lang="zh-CN" altLang="en-US" dirty="0"/>
              <a:t>赖注入（</a:t>
            </a:r>
            <a:r>
              <a:rPr lang="en-US" altLang="zh-CN" dirty="0"/>
              <a:t>DI</a:t>
            </a:r>
            <a:r>
              <a:rPr lang="zh-CN" altLang="en-US" dirty="0"/>
              <a:t>）是</a:t>
            </a:r>
            <a:r>
              <a:rPr lang="en-US" altLang="zh-CN" dirty="0" err="1"/>
              <a:t>IoC</a:t>
            </a:r>
            <a:r>
              <a:rPr lang="zh-CN" altLang="en-US" dirty="0"/>
              <a:t>的一种实现方法，目的是创建对象，并组装对象之间的关系</a:t>
            </a:r>
            <a:r>
              <a:rPr lang="zh-CN" altLang="en-US" dirty="0" smtClean="0"/>
              <a:t>。</a:t>
            </a:r>
            <a:endParaRPr lang="en-US" altLang="zh-CN" dirty="0" smtClean="0"/>
          </a:p>
          <a:p>
            <a:r>
              <a:rPr lang="en-US" altLang="zh-CN" dirty="0"/>
              <a:t>Spring</a:t>
            </a:r>
            <a:r>
              <a:rPr lang="zh-CN" altLang="en-US" dirty="0"/>
              <a:t>注入是指在启动</a:t>
            </a:r>
            <a:r>
              <a:rPr lang="en-US" altLang="zh-CN" dirty="0"/>
              <a:t>Spring</a:t>
            </a:r>
            <a:r>
              <a:rPr lang="zh-CN" altLang="en-US" dirty="0"/>
              <a:t>容器加</a:t>
            </a:r>
            <a:r>
              <a:rPr lang="en-US" altLang="zh-CN" dirty="0"/>
              <a:t>bean</a:t>
            </a:r>
            <a:r>
              <a:rPr lang="zh-CN" altLang="en-US" dirty="0"/>
              <a:t>配置时，完成对变量的赋值行为</a:t>
            </a:r>
            <a:r>
              <a:rPr lang="zh-CN" altLang="en-US" dirty="0" smtClean="0"/>
              <a:t>。常</a:t>
            </a:r>
            <a:r>
              <a:rPr lang="zh-CN" altLang="en-US" dirty="0"/>
              <a:t>用</a:t>
            </a:r>
            <a:r>
              <a:rPr lang="en-US" altLang="zh-CN" dirty="0"/>
              <a:t>2</a:t>
            </a:r>
            <a:r>
              <a:rPr lang="zh-CN" altLang="en-US" dirty="0"/>
              <a:t>种注入方式</a:t>
            </a:r>
            <a:r>
              <a:rPr lang="zh-CN" altLang="en-US" dirty="0" smtClean="0"/>
              <a:t>：设</a:t>
            </a:r>
            <a:r>
              <a:rPr lang="zh-CN" altLang="en-US" dirty="0"/>
              <a:t>值注</a:t>
            </a:r>
            <a:r>
              <a:rPr lang="zh-CN" altLang="en-US" dirty="0" smtClean="0"/>
              <a:t>入</a:t>
            </a:r>
            <a:r>
              <a:rPr lang="zh-CN" altLang="en-US" dirty="0"/>
              <a:t>和</a:t>
            </a:r>
            <a:r>
              <a:rPr lang="zh-CN" altLang="en-US" dirty="0" smtClean="0"/>
              <a:t>构</a:t>
            </a:r>
            <a:r>
              <a:rPr lang="zh-CN" altLang="en-US" dirty="0"/>
              <a:t>造注</a:t>
            </a:r>
            <a:r>
              <a:rPr lang="zh-CN" altLang="en-US" dirty="0" smtClean="0"/>
              <a:t>入。</a:t>
            </a:r>
            <a:endParaRPr lang="zh-CN" altLang="en-US" dirty="0"/>
          </a:p>
        </p:txBody>
      </p:sp>
      <p:sp>
        <p:nvSpPr>
          <p:cNvPr id="7" name="标题 6"/>
          <p:cNvSpPr>
            <a:spLocks noGrp="1"/>
          </p:cNvSpPr>
          <p:nvPr>
            <p:ph type="title"/>
          </p:nvPr>
        </p:nvSpPr>
        <p:spPr/>
        <p:txBody>
          <a:bodyPr/>
          <a:lstStyle/>
          <a:p>
            <a:r>
              <a:rPr lang="zh-CN" altLang="en-US" dirty="0" smtClean="0"/>
              <a:t>小结：控制反转</a:t>
            </a:r>
            <a:r>
              <a:rPr lang="en-US" altLang="zh-CN" dirty="0" err="1" smtClean="0"/>
              <a:t>IoC</a:t>
            </a:r>
            <a:endParaRPr lang="zh-CN" altLang="en-US" dirty="0"/>
          </a:p>
        </p:txBody>
      </p:sp>
      <p:pic>
        <p:nvPicPr>
          <p:cNvPr id="9" name="Picture 3">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987574"/>
            <a:ext cx="2664296" cy="1816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486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8890" t="35067" r="1501" b="10351"/>
          <a:stretch/>
        </p:blipFill>
        <p:spPr bwMode="auto">
          <a:xfrm>
            <a:off x="467544" y="771550"/>
            <a:ext cx="5545016" cy="1992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7106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4866"/>
                                        </p:tgtEl>
                                        <p:attrNameLst>
                                          <p:attrName>style.visibility</p:attrName>
                                        </p:attrNameLst>
                                      </p:cBhvr>
                                      <p:to>
                                        <p:strVal val="visible"/>
                                      </p:to>
                                    </p:set>
                                    <p:animEffect transition="in" filter="fade">
                                      <p:cBhvr>
                                        <p:cTn id="12" dur="1000"/>
                                        <p:tgtEl>
                                          <p:spTgt spid="164866"/>
                                        </p:tgtEl>
                                      </p:cBhvr>
                                    </p:animEffect>
                                  </p:childTnLst>
                                  <p:subTnLst>
                                    <p:set>
                                      <p:cBhvr override="childStyle">
                                        <p:cTn dur="1" fill="hold" display="0" masterRel="nextClick" afterEffect="1"/>
                                        <p:tgtEl>
                                          <p:spTgt spid="16486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2"/>
          </p:nvPr>
        </p:nvSpPr>
        <p:spPr>
          <a:xfrm>
            <a:off x="2887252" y="1336238"/>
            <a:ext cx="5410200" cy="2507866"/>
          </a:xfrm>
        </p:spPr>
        <p:txBody>
          <a:bodyPr/>
          <a:lstStyle/>
          <a:p>
            <a:r>
              <a:rPr lang="zh-CN" altLang="en-US" dirty="0" smtClean="0"/>
              <a:t>软</a:t>
            </a:r>
            <a:r>
              <a:rPr lang="zh-CN" altLang="en-US" dirty="0"/>
              <a:t>件框</a:t>
            </a:r>
            <a:r>
              <a:rPr lang="zh-CN" altLang="en-US" dirty="0" smtClean="0"/>
              <a:t>架，</a:t>
            </a:r>
            <a:r>
              <a:rPr lang="en-US" altLang="zh-CN" dirty="0" smtClean="0"/>
              <a:t>Spring</a:t>
            </a:r>
            <a:r>
              <a:rPr lang="zh-CN" altLang="en-US" dirty="0" smtClean="0"/>
              <a:t>框架</a:t>
            </a:r>
            <a:endParaRPr lang="en-US" altLang="zh-CN" dirty="0" smtClean="0"/>
          </a:p>
          <a:p>
            <a:r>
              <a:rPr lang="en-US" altLang="zh-CN" dirty="0" smtClean="0"/>
              <a:t>Maven</a:t>
            </a:r>
            <a:endParaRPr lang="en-US" altLang="zh-CN" dirty="0"/>
          </a:p>
          <a:p>
            <a:r>
              <a:rPr lang="en-US" altLang="zh-CN" dirty="0" err="1" smtClean="0"/>
              <a:t>IoC</a:t>
            </a:r>
            <a:endParaRPr lang="en-US" altLang="zh-CN" dirty="0" smtClean="0"/>
          </a:p>
          <a:p>
            <a:r>
              <a:rPr lang="en-US" altLang="zh-CN" dirty="0" smtClean="0"/>
              <a:t>AOP </a:t>
            </a:r>
            <a:endParaRPr lang="zh-CN" altLang="en-US" dirty="0"/>
          </a:p>
        </p:txBody>
      </p:sp>
      <p:sp>
        <p:nvSpPr>
          <p:cNvPr id="5" name="页脚占位符 4"/>
          <p:cNvSpPr>
            <a:spLocks noGrp="1"/>
          </p:cNvSpPr>
          <p:nvPr>
            <p:ph type="ftr" sz="quarter" idx="5"/>
          </p:nvPr>
        </p:nvSpPr>
        <p:spPr/>
        <p:txBody>
          <a:bodyPr/>
          <a:lstStyle/>
          <a:p>
            <a:r>
              <a:rPr lang="en-US" altLang="zh-CN" smtClean="0"/>
              <a:t>/79</a:t>
            </a:r>
            <a:endParaRPr lang="zh-CN" altLang="en-US" dirty="0"/>
          </a:p>
        </p:txBody>
      </p:sp>
      <p:sp>
        <p:nvSpPr>
          <p:cNvPr id="6" name="灯片编号占位符 5"/>
          <p:cNvSpPr>
            <a:spLocks noGrp="1"/>
          </p:cNvSpPr>
          <p:nvPr>
            <p:ph type="sldNum" sz="quarter" idx="7"/>
          </p:nvPr>
        </p:nvSpPr>
        <p:spPr/>
        <p:txBody>
          <a:bodyPr/>
          <a:lstStyle/>
          <a:p>
            <a:fld id="{B6F15528-21DE-4FAA-801E-634DDDAF4B2B}" type="slidenum">
              <a:rPr lang="en-US" altLang="zh-CN" smtClean="0"/>
              <a:pPr/>
              <a:t>53</a:t>
            </a:fld>
            <a:endParaRPr lang="zh-CN" altLang="en-US" dirty="0"/>
          </a:p>
        </p:txBody>
      </p:sp>
    </p:spTree>
    <p:extLst>
      <p:ext uri="{BB962C8B-B14F-4D97-AF65-F5344CB8AC3E}">
        <p14:creationId xmlns:p14="http://schemas.microsoft.com/office/powerpoint/2010/main" val="48525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629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对角圆角矩形 7"/>
          <p:cNvSpPr/>
          <p:nvPr/>
        </p:nvSpPr>
        <p:spPr>
          <a:xfrm>
            <a:off x="1447800" y="950639"/>
            <a:ext cx="4140000" cy="649287"/>
          </a:xfrm>
          <a:prstGeom prst="round2DiagRect">
            <a:avLst>
              <a:gd name="adj1" fmla="val 20943"/>
              <a:gd name="adj2" fmla="val 0"/>
            </a:avLst>
          </a:prstGeom>
          <a:ln/>
          <a:scene3d>
            <a:camera prst="orthographicFront">
              <a:rot lat="0" lon="0" rev="0"/>
            </a:camera>
            <a:lightRig rig="threePt" dir="t">
              <a:rot lat="0" lon="0" rev="1200000"/>
            </a:lightRig>
          </a:scene3d>
          <a:sp3d>
            <a:bevelT w="63500" h="25400" prst="softRound"/>
            <a:bevelB w="139700" h="139700" prst="divot"/>
          </a:sp3d>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zh-CN" altLang="en-US"/>
          </a:p>
        </p:txBody>
      </p:sp>
      <p:sp>
        <p:nvSpPr>
          <p:cNvPr id="7" name="内容占位符 6"/>
          <p:cNvSpPr>
            <a:spLocks noGrp="1"/>
          </p:cNvSpPr>
          <p:nvPr>
            <p:ph sz="quarter" idx="12"/>
          </p:nvPr>
        </p:nvSpPr>
        <p:spPr>
          <a:xfrm>
            <a:off x="1676400" y="914404"/>
            <a:ext cx="6934200" cy="3877985"/>
          </a:xfrm>
        </p:spPr>
        <p:txBody>
          <a:bodyPr/>
          <a:lstStyle/>
          <a:p>
            <a:r>
              <a:rPr lang="en-US" altLang="zh-CN" dirty="0"/>
              <a:t>2.1 </a:t>
            </a:r>
            <a:r>
              <a:rPr lang="zh-CN" altLang="en-US" dirty="0"/>
              <a:t>软件框架</a:t>
            </a:r>
            <a:endParaRPr lang="en-US" altLang="zh-CN" dirty="0"/>
          </a:p>
          <a:p>
            <a:r>
              <a:rPr lang="en-US" altLang="zh-CN" dirty="0"/>
              <a:t>2.2 Spring</a:t>
            </a:r>
            <a:r>
              <a:rPr lang="zh-CN" altLang="en-US" dirty="0"/>
              <a:t>概述</a:t>
            </a:r>
          </a:p>
          <a:p>
            <a:r>
              <a:rPr lang="en-US" altLang="zh-CN" dirty="0"/>
              <a:t>2.3 Maven</a:t>
            </a:r>
          </a:p>
          <a:p>
            <a:r>
              <a:rPr lang="en-US" altLang="zh-CN" dirty="0"/>
              <a:t>2.4 </a:t>
            </a:r>
            <a:r>
              <a:rPr lang="en-US" altLang="zh-CN" dirty="0" err="1"/>
              <a:t>IoC</a:t>
            </a:r>
            <a:r>
              <a:rPr lang="en-US" altLang="zh-CN" dirty="0"/>
              <a:t> (</a:t>
            </a:r>
            <a:r>
              <a:rPr lang="zh-CN" altLang="en-US" dirty="0"/>
              <a:t>配置、注解</a:t>
            </a:r>
            <a:r>
              <a:rPr lang="en-US" altLang="zh-CN" dirty="0"/>
              <a:t>)</a:t>
            </a:r>
          </a:p>
          <a:p>
            <a:r>
              <a:rPr lang="en-US" altLang="zh-CN" dirty="0"/>
              <a:t>2.5 AOP (</a:t>
            </a:r>
            <a:r>
              <a:rPr lang="zh-CN" altLang="en-US" dirty="0"/>
              <a:t>配置、注解</a:t>
            </a:r>
            <a:r>
              <a:rPr lang="en-US" altLang="zh-CN" dirty="0"/>
              <a:t>)</a:t>
            </a:r>
          </a:p>
          <a:p>
            <a:endParaRPr lang="en-US" altLang="zh-CN" dirty="0"/>
          </a:p>
        </p:txBody>
      </p:sp>
      <p:sp>
        <p:nvSpPr>
          <p:cNvPr id="2" name="页脚占位符 1"/>
          <p:cNvSpPr>
            <a:spLocks noGrp="1"/>
          </p:cNvSpPr>
          <p:nvPr>
            <p:ph type="ftr" sz="quarter" idx="4294967295"/>
          </p:nvPr>
        </p:nvSpPr>
        <p:spPr>
          <a:xfrm>
            <a:off x="8199438" y="4935538"/>
            <a:ext cx="944562" cy="215900"/>
          </a:xfrm>
        </p:spPr>
        <p:txBody>
          <a:bodyPr/>
          <a:lstStyle/>
          <a:p>
            <a:r>
              <a:rPr lang="en-US" altLang="zh-CN" smtClean="0"/>
              <a:t>/79</a:t>
            </a:r>
            <a:endParaRPr lang="zh-CN" altLang="en-US" dirty="0"/>
          </a:p>
        </p:txBody>
      </p:sp>
      <p:sp>
        <p:nvSpPr>
          <p:cNvPr id="3" name="灯片编号占位符 2"/>
          <p:cNvSpPr>
            <a:spLocks noGrp="1"/>
          </p:cNvSpPr>
          <p:nvPr>
            <p:ph type="sldNum" sz="quarter" idx="4294967295"/>
          </p:nvPr>
        </p:nvSpPr>
        <p:spPr>
          <a:xfrm>
            <a:off x="8559800" y="4935538"/>
            <a:ext cx="584200" cy="215900"/>
          </a:xfrm>
        </p:spPr>
        <p:txBody>
          <a:bodyPr/>
          <a:lstStyle/>
          <a:p>
            <a:fld id="{B6F15528-21DE-4FAA-801E-634DDDAF4B2B}" type="slidenum">
              <a:rPr lang="en-US" altLang="zh-CN" smtClean="0"/>
              <a:pPr/>
              <a:t>6</a:t>
            </a:fld>
            <a:endParaRPr lang="zh-CN" altLang="en-US" dirty="0"/>
          </a:p>
        </p:txBody>
      </p:sp>
      <p:sp>
        <p:nvSpPr>
          <p:cNvPr id="4" name="单圆角矩形 3"/>
          <p:cNvSpPr/>
          <p:nvPr/>
        </p:nvSpPr>
        <p:spPr>
          <a:xfrm>
            <a:off x="5868144" y="771550"/>
            <a:ext cx="3024336" cy="936104"/>
          </a:xfrm>
          <a:prstGeom prst="snipRound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US" altLang="zh-CN" dirty="0" smtClean="0">
                <a:solidFill>
                  <a:schemeClr val="tx1"/>
                </a:solidFill>
              </a:rPr>
              <a:t>2.1.1 </a:t>
            </a:r>
            <a:r>
              <a:rPr lang="zh-CN" altLang="en-US" dirty="0" smtClean="0">
                <a:solidFill>
                  <a:schemeClr val="tx1"/>
                </a:solidFill>
              </a:rPr>
              <a:t>什么是软件框架</a:t>
            </a:r>
            <a:endParaRPr lang="en-US" altLang="zh-CN" dirty="0" smtClean="0">
              <a:solidFill>
                <a:schemeClr val="tx1"/>
              </a:solidFill>
            </a:endParaRPr>
          </a:p>
          <a:p>
            <a:r>
              <a:rPr lang="en-US" altLang="zh-CN" dirty="0" smtClean="0">
                <a:solidFill>
                  <a:schemeClr val="tx1"/>
                </a:solidFill>
              </a:rPr>
              <a:t>2.1.2 </a:t>
            </a:r>
            <a:r>
              <a:rPr lang="zh-CN" altLang="en-US" dirty="0" smtClean="0">
                <a:solidFill>
                  <a:schemeClr val="tx1"/>
                </a:solidFill>
              </a:rPr>
              <a:t>为什么使用软件框架</a:t>
            </a:r>
            <a:endParaRPr lang="zh-CN" altLang="en-US" dirty="0">
              <a:solidFill>
                <a:schemeClr val="tx1"/>
              </a:solidFill>
            </a:endParaRPr>
          </a:p>
        </p:txBody>
      </p:sp>
    </p:spTree>
    <p:extLst>
      <p:ext uri="{BB962C8B-B14F-4D97-AF65-F5344CB8AC3E}">
        <p14:creationId xmlns:p14="http://schemas.microsoft.com/office/powerpoint/2010/main" val="194544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6"/>
          <p:cNvSpPr>
            <a:spLocks noGrp="1"/>
          </p:cNvSpPr>
          <p:nvPr>
            <p:ph type="ftr" sz="quarter" idx="5"/>
          </p:nvPr>
        </p:nvSpPr>
        <p:spPr/>
        <p:txBody>
          <a:bodyPr/>
          <a:lstStyle/>
          <a:p>
            <a:r>
              <a:rPr lang="en-US" altLang="zh-CN" smtClean="0"/>
              <a:t>/79</a:t>
            </a:r>
            <a:endParaRPr lang="zh-CN" altLang="en-US" dirty="0"/>
          </a:p>
        </p:txBody>
      </p:sp>
      <p:sp>
        <p:nvSpPr>
          <p:cNvPr id="8" name="灯片编号占位符 7"/>
          <p:cNvSpPr>
            <a:spLocks noGrp="1"/>
          </p:cNvSpPr>
          <p:nvPr>
            <p:ph type="sldNum" sz="quarter" idx="7"/>
          </p:nvPr>
        </p:nvSpPr>
        <p:spPr/>
        <p:txBody>
          <a:bodyPr/>
          <a:lstStyle/>
          <a:p>
            <a:fld id="{B6F15528-21DE-4FAA-801E-634DDDAF4B2B}" type="slidenum">
              <a:rPr lang="en-US" altLang="zh-CN" smtClean="0"/>
              <a:pPr/>
              <a:t>7</a:t>
            </a:fld>
            <a:endParaRPr lang="zh-CN" altLang="en-US" dirty="0"/>
          </a:p>
        </p:txBody>
      </p:sp>
      <p:sp>
        <p:nvSpPr>
          <p:cNvPr id="4" name="内容占位符 3"/>
          <p:cNvSpPr>
            <a:spLocks noGrp="1"/>
          </p:cNvSpPr>
          <p:nvPr>
            <p:ph sz="quarter" idx="10"/>
          </p:nvPr>
        </p:nvSpPr>
        <p:spPr>
          <a:xfrm>
            <a:off x="457200" y="857255"/>
            <a:ext cx="5842992" cy="1846659"/>
          </a:xfrm>
        </p:spPr>
        <p:txBody>
          <a:bodyPr/>
          <a:lstStyle/>
          <a:p>
            <a:r>
              <a:rPr lang="zh-CN" altLang="en-US" dirty="0" smtClean="0"/>
              <a:t>百度百科：</a:t>
            </a:r>
            <a:endParaRPr lang="en-US" altLang="zh-CN" dirty="0" smtClean="0"/>
          </a:p>
          <a:p>
            <a:r>
              <a:rPr lang="zh-CN" altLang="en-US" dirty="0"/>
              <a:t>软件框架（</a:t>
            </a:r>
            <a:r>
              <a:rPr lang="en-US" altLang="zh-CN" dirty="0"/>
              <a:t>software framework</a:t>
            </a:r>
            <a:r>
              <a:rPr lang="zh-CN" altLang="en-US" dirty="0"/>
              <a:t>），通常指的是为了实现某个业界标准或完成特定基本任务的软件组件规范，也指为了实现某个软件组件规范时，提供规范所要求之基础功能的软件产品</a:t>
            </a:r>
            <a:r>
              <a:rPr lang="zh-CN" altLang="en-US" dirty="0" smtClean="0"/>
              <a:t>。</a:t>
            </a:r>
            <a:endParaRPr lang="en-US" altLang="zh-CN" dirty="0" smtClean="0"/>
          </a:p>
        </p:txBody>
      </p:sp>
      <p:sp>
        <p:nvSpPr>
          <p:cNvPr id="3" name="标题 2"/>
          <p:cNvSpPr>
            <a:spLocks noGrp="1"/>
          </p:cNvSpPr>
          <p:nvPr>
            <p:ph type="title"/>
          </p:nvPr>
        </p:nvSpPr>
        <p:spPr/>
        <p:txBody>
          <a:bodyPr/>
          <a:lstStyle/>
          <a:p>
            <a:r>
              <a:rPr lang="en-US" altLang="zh-CN" dirty="0"/>
              <a:t>2.1.1 </a:t>
            </a:r>
            <a:r>
              <a:rPr lang="zh-CN" altLang="en-US" dirty="0"/>
              <a:t>什么是软件框架</a:t>
            </a:r>
            <a:endParaRPr lang="en-US" altLang="zh-CN" dirty="0"/>
          </a:p>
        </p:txBody>
      </p:sp>
      <p:sp>
        <p:nvSpPr>
          <p:cNvPr id="5" name="内容占位符 3"/>
          <p:cNvSpPr txBox="1">
            <a:spLocks/>
          </p:cNvSpPr>
          <p:nvPr/>
        </p:nvSpPr>
        <p:spPr>
          <a:xfrm>
            <a:off x="430705" y="3189384"/>
            <a:ext cx="8150133" cy="1326582"/>
          </a:xfrm>
          <a:prstGeom prst="rect">
            <a:avLst/>
          </a:prstGeom>
        </p:spPr>
        <p:txBody>
          <a:bodyPr wrap="square" lIns="0" tIns="0" rIns="0" bIns="0">
            <a:spAutoFit/>
          </a:bodyPr>
          <a:lstStyle>
            <a:lvl1pPr marL="342900" indent="-342900">
              <a:lnSpc>
                <a:spcPct val="150000"/>
              </a:lnSpc>
              <a:buFont typeface="Wingdings" panose="05000000000000000000" pitchFamily="2" charset="2"/>
              <a:buChar char="Ø"/>
              <a:defRPr sz="2000" baseline="0">
                <a:latin typeface="Times New Roman" panose="02020603050405020304" pitchFamily="18" charset="0"/>
                <a:ea typeface="宋体" panose="02010600030101010101" pitchFamily="2" charset="-122"/>
                <a:cs typeface="+mn-cs"/>
              </a:defRPr>
            </a:lvl1pPr>
            <a:lvl2pPr marL="357188" indent="0">
              <a:lnSpc>
                <a:spcPct val="150000"/>
              </a:lnSpc>
              <a:buFontTx/>
              <a:buNone/>
              <a:defRPr sz="2000" baseline="0">
                <a:latin typeface="Times New Roman" panose="02020603050405020304" pitchFamily="18" charset="0"/>
                <a:ea typeface="黑体" panose="02010609060101010101" pitchFamily="49" charset="-122"/>
                <a:cs typeface="+mn-cs"/>
              </a:defRPr>
            </a:lvl2pPr>
            <a:lvl3pPr marL="720725" indent="0">
              <a:lnSpc>
                <a:spcPct val="150000"/>
              </a:lnSpc>
              <a:defRPr sz="2000" baseline="0">
                <a:latin typeface="Times New Roman" panose="02020603050405020304" pitchFamily="18" charset="0"/>
                <a:ea typeface="宋体" panose="02010600030101010101" pitchFamily="2" charset="-122"/>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eaLnBrk="1" fontAlgn="auto" hangingPunct="1">
              <a:spcBef>
                <a:spcPts val="0"/>
              </a:spcBef>
              <a:spcAft>
                <a:spcPts val="0"/>
              </a:spcAft>
            </a:pPr>
            <a:r>
              <a:rPr lang="zh-CN" altLang="en-US" kern="0" dirty="0" smtClean="0">
                <a:solidFill>
                  <a:sysClr val="windowText" lastClr="000000"/>
                </a:solidFill>
              </a:rPr>
              <a:t>简而言之，框架就是制定一套规范或者规则（思想），大家（程序员）在该规范或者规则（思想）下工作。或者说使用别人搭好的舞台来做编剧和表演。</a:t>
            </a:r>
            <a:endParaRPr lang="zh-CN" altLang="en-US" kern="0" dirty="0">
              <a:solidFill>
                <a:sysClr val="windowText" lastClr="000000"/>
              </a:solidFill>
            </a:endParaRPr>
          </a:p>
        </p:txBody>
      </p:sp>
      <p:pic>
        <p:nvPicPr>
          <p:cNvPr id="17613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815"/>
          <a:stretch/>
        </p:blipFill>
        <p:spPr bwMode="auto">
          <a:xfrm>
            <a:off x="6279556" y="1432684"/>
            <a:ext cx="2673431" cy="15966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992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8000"/>
                                  </p:stCondLst>
                                  <p:childTnLst>
                                    <p:set>
                                      <p:cBhvr>
                                        <p:cTn id="10" dur="1" fill="hold">
                                          <p:stCondLst>
                                            <p:cond delay="0"/>
                                          </p:stCondLst>
                                        </p:cTn>
                                        <p:tgtEl>
                                          <p:spTgt spid="176131"/>
                                        </p:tgtEl>
                                        <p:attrNameLst>
                                          <p:attrName>style.visibility</p:attrName>
                                        </p:attrNameLst>
                                      </p:cBhvr>
                                      <p:to>
                                        <p:strVal val="visible"/>
                                      </p:to>
                                    </p:set>
                                    <p:animEffect transition="in" filter="fade">
                                      <p:cBhvr>
                                        <p:cTn id="11" dur="1000"/>
                                        <p:tgtEl>
                                          <p:spTgt spid="176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6"/>
          <p:cNvSpPr>
            <a:spLocks noGrp="1"/>
          </p:cNvSpPr>
          <p:nvPr>
            <p:ph type="ftr" sz="quarter" idx="5"/>
          </p:nvPr>
        </p:nvSpPr>
        <p:spPr/>
        <p:txBody>
          <a:bodyPr/>
          <a:lstStyle/>
          <a:p>
            <a:r>
              <a:rPr lang="en-US" altLang="zh-CN" smtClean="0"/>
              <a:t>/79</a:t>
            </a:r>
            <a:endParaRPr lang="zh-CN" altLang="en-US" dirty="0"/>
          </a:p>
        </p:txBody>
      </p:sp>
      <p:sp>
        <p:nvSpPr>
          <p:cNvPr id="8" name="灯片编号占位符 7"/>
          <p:cNvSpPr>
            <a:spLocks noGrp="1"/>
          </p:cNvSpPr>
          <p:nvPr>
            <p:ph type="sldNum" sz="quarter" idx="7"/>
          </p:nvPr>
        </p:nvSpPr>
        <p:spPr/>
        <p:txBody>
          <a:bodyPr/>
          <a:lstStyle/>
          <a:p>
            <a:fld id="{B6F15528-21DE-4FAA-801E-634DDDAF4B2B}" type="slidenum">
              <a:rPr lang="en-US" altLang="zh-CN" smtClean="0"/>
              <a:pPr/>
              <a:t>8</a:t>
            </a:fld>
            <a:endParaRPr lang="zh-CN" altLang="en-US" dirty="0"/>
          </a:p>
        </p:txBody>
      </p:sp>
      <p:sp>
        <p:nvSpPr>
          <p:cNvPr id="4" name="内容占位符 3"/>
          <p:cNvSpPr>
            <a:spLocks noGrp="1"/>
          </p:cNvSpPr>
          <p:nvPr>
            <p:ph sz="quarter" idx="10"/>
          </p:nvPr>
        </p:nvSpPr>
        <p:spPr>
          <a:xfrm>
            <a:off x="457200" y="857255"/>
            <a:ext cx="8229600" cy="1846659"/>
          </a:xfrm>
        </p:spPr>
        <p:txBody>
          <a:bodyPr/>
          <a:lstStyle/>
          <a:p>
            <a:r>
              <a:rPr lang="zh-CN" altLang="en-US" dirty="0"/>
              <a:t>软</a:t>
            </a:r>
            <a:r>
              <a:rPr lang="zh-CN" altLang="en-US" dirty="0" smtClean="0"/>
              <a:t>件框架的特点：</a:t>
            </a:r>
            <a:endParaRPr lang="en-US" altLang="zh-CN" dirty="0" smtClean="0"/>
          </a:p>
          <a:p>
            <a:pPr marL="814388" lvl="1" indent="-457200">
              <a:buFont typeface="+mj-ea"/>
              <a:buAutoNum type="circleNumDbPlain"/>
            </a:pPr>
            <a:r>
              <a:rPr lang="zh-CN" altLang="en-US" dirty="0" smtClean="0"/>
              <a:t>半成品</a:t>
            </a:r>
            <a:endParaRPr lang="en-US" altLang="zh-CN" dirty="0" smtClean="0"/>
          </a:p>
          <a:p>
            <a:pPr marL="814388" lvl="1" indent="-457200">
              <a:buFont typeface="+mj-ea"/>
              <a:buAutoNum type="circleNumDbPlain"/>
            </a:pPr>
            <a:r>
              <a:rPr lang="zh-CN" altLang="en-US" dirty="0"/>
              <a:t>封</a:t>
            </a:r>
            <a:r>
              <a:rPr lang="zh-CN" altLang="en-US" dirty="0" smtClean="0"/>
              <a:t>装了特定的处理流程和控制逻辑</a:t>
            </a:r>
            <a:endParaRPr lang="en-US" altLang="zh-CN" dirty="0" smtClean="0"/>
          </a:p>
          <a:p>
            <a:pPr marL="814388" lvl="1" indent="-457200">
              <a:buFont typeface="+mj-ea"/>
              <a:buAutoNum type="circleNumDbPlain"/>
            </a:pPr>
            <a:r>
              <a:rPr lang="zh-CN" altLang="en-US" dirty="0"/>
              <a:t>成</a:t>
            </a:r>
            <a:r>
              <a:rPr lang="zh-CN" altLang="en-US" dirty="0" smtClean="0"/>
              <a:t>熟的、不断升级改进的软件</a:t>
            </a:r>
            <a:endParaRPr lang="en-US" altLang="zh-CN" dirty="0" smtClean="0"/>
          </a:p>
        </p:txBody>
      </p:sp>
      <p:sp>
        <p:nvSpPr>
          <p:cNvPr id="3" name="标题 2"/>
          <p:cNvSpPr>
            <a:spLocks noGrp="1"/>
          </p:cNvSpPr>
          <p:nvPr>
            <p:ph type="title"/>
          </p:nvPr>
        </p:nvSpPr>
        <p:spPr/>
        <p:txBody>
          <a:bodyPr/>
          <a:lstStyle/>
          <a:p>
            <a:r>
              <a:rPr lang="en-US" altLang="zh-CN" dirty="0"/>
              <a:t>2.1.1 </a:t>
            </a:r>
            <a:r>
              <a:rPr lang="zh-CN" altLang="en-US" dirty="0"/>
              <a:t>什么是软件框架</a:t>
            </a:r>
          </a:p>
        </p:txBody>
      </p:sp>
      <p:pic>
        <p:nvPicPr>
          <p:cNvPr id="5"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815"/>
          <a:stretch/>
        </p:blipFill>
        <p:spPr bwMode="auto">
          <a:xfrm>
            <a:off x="6279556" y="1432684"/>
            <a:ext cx="2673431" cy="15966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354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5"/>
          <p:cNvSpPr>
            <a:spLocks noGrp="1"/>
          </p:cNvSpPr>
          <p:nvPr>
            <p:ph type="ftr" sz="quarter" idx="5"/>
          </p:nvPr>
        </p:nvSpPr>
        <p:spPr/>
        <p:txBody>
          <a:bodyPr/>
          <a:lstStyle/>
          <a:p>
            <a:r>
              <a:rPr lang="en-US" altLang="zh-CN" smtClean="0"/>
              <a:t>/79</a:t>
            </a:r>
            <a:endParaRPr lang="zh-CN" altLang="en-US" dirty="0"/>
          </a:p>
        </p:txBody>
      </p:sp>
      <p:sp>
        <p:nvSpPr>
          <p:cNvPr id="7" name="灯片编号占位符 6"/>
          <p:cNvSpPr>
            <a:spLocks noGrp="1"/>
          </p:cNvSpPr>
          <p:nvPr>
            <p:ph type="sldNum" sz="quarter" idx="7"/>
          </p:nvPr>
        </p:nvSpPr>
        <p:spPr/>
        <p:txBody>
          <a:bodyPr/>
          <a:lstStyle/>
          <a:p>
            <a:fld id="{B6F15528-21DE-4FAA-801E-634DDDAF4B2B}" type="slidenum">
              <a:rPr lang="en-US" altLang="zh-CN" smtClean="0"/>
              <a:pPr/>
              <a:t>9</a:t>
            </a:fld>
            <a:endParaRPr lang="zh-CN" altLang="en-US" dirty="0"/>
          </a:p>
        </p:txBody>
      </p:sp>
      <p:sp>
        <p:nvSpPr>
          <p:cNvPr id="4" name="内容占位符 3"/>
          <p:cNvSpPr>
            <a:spLocks noGrp="1"/>
          </p:cNvSpPr>
          <p:nvPr>
            <p:ph sz="quarter" idx="10"/>
          </p:nvPr>
        </p:nvSpPr>
        <p:spPr>
          <a:xfrm>
            <a:off x="457200" y="857255"/>
            <a:ext cx="8229600" cy="2308324"/>
          </a:xfrm>
        </p:spPr>
        <p:txBody>
          <a:bodyPr/>
          <a:lstStyle/>
          <a:p>
            <a:r>
              <a:rPr lang="zh-CN" altLang="en-US" dirty="0" smtClean="0"/>
              <a:t>原因：</a:t>
            </a:r>
            <a:endParaRPr lang="en-US" altLang="zh-CN" dirty="0" smtClean="0"/>
          </a:p>
          <a:p>
            <a:pPr marL="814388" lvl="1" indent="-457200">
              <a:buFont typeface="+mj-ea"/>
              <a:buAutoNum type="circleNumDbPlain"/>
            </a:pPr>
            <a:r>
              <a:rPr lang="zh-CN" altLang="en-US" dirty="0" smtClean="0"/>
              <a:t>软件系统日趋复杂</a:t>
            </a:r>
            <a:endParaRPr lang="en-US" altLang="zh-CN" dirty="0" smtClean="0"/>
          </a:p>
          <a:p>
            <a:pPr marL="814388" lvl="1" indent="-457200">
              <a:buFont typeface="+mj-ea"/>
              <a:buAutoNum type="circleNumDbPlain"/>
            </a:pPr>
            <a:r>
              <a:rPr lang="zh-CN" altLang="en-US" dirty="0"/>
              <a:t>重</a:t>
            </a:r>
            <a:r>
              <a:rPr lang="zh-CN" altLang="en-US" dirty="0" smtClean="0"/>
              <a:t>用度高，开发效率和质量提高</a:t>
            </a:r>
            <a:endParaRPr lang="en-US" altLang="zh-CN" dirty="0" smtClean="0"/>
          </a:p>
          <a:p>
            <a:pPr marL="814388" lvl="1" indent="-457200">
              <a:buFont typeface="+mj-ea"/>
              <a:buAutoNum type="circleNumDbPlain"/>
            </a:pPr>
            <a:r>
              <a:rPr lang="zh-CN" altLang="en-US" dirty="0" smtClean="0"/>
              <a:t>软件设计人员要专注于对领域的了解，使需求分析更充分</a:t>
            </a:r>
            <a:endParaRPr lang="en-US" altLang="zh-CN" dirty="0" smtClean="0"/>
          </a:p>
          <a:p>
            <a:pPr marL="814388" lvl="1" indent="-457200">
              <a:buFont typeface="+mj-ea"/>
              <a:buAutoNum type="circleNumDbPlain"/>
            </a:pPr>
            <a:r>
              <a:rPr lang="zh-CN" altLang="en-US" dirty="0" smtClean="0"/>
              <a:t>有详细的使用文件，易于上手，快速解决问题</a:t>
            </a:r>
            <a:endParaRPr lang="en-US" altLang="zh-CN" dirty="0" smtClean="0"/>
          </a:p>
        </p:txBody>
      </p:sp>
      <p:sp>
        <p:nvSpPr>
          <p:cNvPr id="3" name="标题 2"/>
          <p:cNvSpPr>
            <a:spLocks noGrp="1"/>
          </p:cNvSpPr>
          <p:nvPr>
            <p:ph type="title"/>
          </p:nvPr>
        </p:nvSpPr>
        <p:spPr/>
        <p:txBody>
          <a:bodyPr/>
          <a:lstStyle/>
          <a:p>
            <a:r>
              <a:rPr lang="en-US" altLang="zh-CN" dirty="0"/>
              <a:t>2.1.2 </a:t>
            </a:r>
            <a:r>
              <a:rPr lang="zh-CN" altLang="en-US" dirty="0"/>
              <a:t>为什么使用软件框架</a:t>
            </a:r>
          </a:p>
        </p:txBody>
      </p:sp>
    </p:spTree>
    <p:extLst>
      <p:ext uri="{BB962C8B-B14F-4D97-AF65-F5344CB8AC3E}">
        <p14:creationId xmlns:p14="http://schemas.microsoft.com/office/powerpoint/2010/main" val="299479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5326</TotalTime>
  <Words>3835</Words>
  <Application>Microsoft Office PowerPoint</Application>
  <PresentationFormat>全屏显示(16:9)</PresentationFormat>
  <Paragraphs>402</Paragraphs>
  <Slides>54</Slides>
  <Notes>11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54</vt:i4>
      </vt:variant>
    </vt:vector>
  </HeadingPairs>
  <TitlesOfParts>
    <vt:vector size="56" baseType="lpstr">
      <vt:lpstr>4_Office Theme</vt:lpstr>
      <vt:lpstr>Microsoft Excel 图表</vt:lpstr>
      <vt:lpstr>PowerPoint 演示文稿</vt:lpstr>
      <vt:lpstr>复习提问</vt:lpstr>
      <vt:lpstr>导学新课</vt:lpstr>
      <vt:lpstr>PowerPoint 演示文稿</vt:lpstr>
      <vt:lpstr>PowerPoint 演示文稿</vt:lpstr>
      <vt:lpstr>PowerPoint 演示文稿</vt:lpstr>
      <vt:lpstr>2.1.1 什么是软件框架</vt:lpstr>
      <vt:lpstr>2.1.1 什么是软件框架</vt:lpstr>
      <vt:lpstr>2.1.2 为什么使用软件框架</vt:lpstr>
      <vt:lpstr>PowerPoint 演示文稿</vt:lpstr>
      <vt:lpstr>2.2.1 Spring是什么</vt:lpstr>
      <vt:lpstr>2.2.1 Spring是什么</vt:lpstr>
      <vt:lpstr>2.2.1 Spring是什么</vt:lpstr>
      <vt:lpstr>2.2.1 Spring是什么</vt:lpstr>
      <vt:lpstr>2.2.2 为什么是Spring</vt:lpstr>
      <vt:lpstr>2.2.3 Spring Framework Runtime</vt:lpstr>
      <vt:lpstr>Core Container</vt:lpstr>
      <vt:lpstr>Core Container</vt:lpstr>
      <vt:lpstr>AOP和Instrumentation</vt:lpstr>
      <vt:lpstr>AOP和Instrumentation</vt:lpstr>
      <vt:lpstr>Messaging</vt:lpstr>
      <vt:lpstr>Data Access/Integration</vt:lpstr>
      <vt:lpstr>Data Access/Integration</vt:lpstr>
      <vt:lpstr>Web</vt:lpstr>
      <vt:lpstr>Web</vt:lpstr>
      <vt:lpstr>Test</vt:lpstr>
      <vt:lpstr>2.2.4 Spring作用</vt:lpstr>
      <vt:lpstr>2.2.5 适用范围</vt:lpstr>
      <vt:lpstr>小结：Spring概述</vt:lpstr>
      <vt:lpstr>PowerPoint 演示文稿</vt:lpstr>
      <vt:lpstr>2.3.1 Maven简介</vt:lpstr>
      <vt:lpstr>2.3.1 Maven简介</vt:lpstr>
      <vt:lpstr>2.3.2 Maven的pom.xml</vt:lpstr>
      <vt:lpstr>properties元素</vt:lpstr>
      <vt:lpstr>dependencies元素</vt:lpstr>
      <vt:lpstr>dependency元素</vt:lpstr>
      <vt:lpstr>Coordinates坐标</vt:lpstr>
      <vt:lpstr>Coordinates坐标</vt:lpstr>
      <vt:lpstr>Coordinates坐标</vt:lpstr>
      <vt:lpstr>scope子元素</vt:lpstr>
      <vt:lpstr>2.3.3 第1个Spring项目</vt:lpstr>
      <vt:lpstr>PowerPoint 演示文稿</vt:lpstr>
      <vt:lpstr>2.4.1 什么是IoC</vt:lpstr>
      <vt:lpstr>2.4.1 什么是IoC</vt:lpstr>
      <vt:lpstr>2.4.2 Spring的Bean配置</vt:lpstr>
      <vt:lpstr>2.4.2 Spring的Bean配置</vt:lpstr>
      <vt:lpstr>2.4.2 Spring的Bean配置</vt:lpstr>
      <vt:lpstr>2.4.3 Spring注入</vt:lpstr>
      <vt:lpstr>2.4.3 Spring注入</vt:lpstr>
      <vt:lpstr>2.4.3 Spring注入</vt:lpstr>
      <vt:lpstr>2.4.3 Spring注入</vt:lpstr>
      <vt:lpstr>小结：控制反转IoC</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Peter Su</dc:creator>
  <cp:lastModifiedBy>Zihan Su</cp:lastModifiedBy>
  <cp:revision>573</cp:revision>
  <dcterms:modified xsi:type="dcterms:W3CDTF">2021-09-17T15:46:52Z</dcterms:modified>
</cp:coreProperties>
</file>